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21383625" cy="30240288"/>
  <p:notesSz cx="6799263" cy="99298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7300" b="1" kern="1200">
        <a:solidFill>
          <a:srgbClr val="FF0000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1pPr>
    <a:lvl2pPr marL="461963" indent="-4763" algn="l" rtl="0" eaLnBrk="0" fontAlgn="base" hangingPunct="0">
      <a:spcBef>
        <a:spcPct val="0"/>
      </a:spcBef>
      <a:spcAft>
        <a:spcPct val="0"/>
      </a:spcAft>
      <a:defRPr kumimoji="1" sz="7300" b="1" kern="1200">
        <a:solidFill>
          <a:srgbClr val="FF0000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2pPr>
    <a:lvl3pPr marL="925513" indent="-11113" algn="l" rtl="0" eaLnBrk="0" fontAlgn="base" hangingPunct="0">
      <a:spcBef>
        <a:spcPct val="0"/>
      </a:spcBef>
      <a:spcAft>
        <a:spcPct val="0"/>
      </a:spcAft>
      <a:defRPr kumimoji="1" sz="7300" b="1" kern="1200">
        <a:solidFill>
          <a:srgbClr val="FF0000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3pPr>
    <a:lvl4pPr marL="1389063" indent="-17463" algn="l" rtl="0" eaLnBrk="0" fontAlgn="base" hangingPunct="0">
      <a:spcBef>
        <a:spcPct val="0"/>
      </a:spcBef>
      <a:spcAft>
        <a:spcPct val="0"/>
      </a:spcAft>
      <a:defRPr kumimoji="1" sz="7300" b="1" kern="1200">
        <a:solidFill>
          <a:srgbClr val="FF0000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4pPr>
    <a:lvl5pPr marL="1852613" indent="-23813" algn="l" rtl="0" eaLnBrk="0" fontAlgn="base" hangingPunct="0">
      <a:spcBef>
        <a:spcPct val="0"/>
      </a:spcBef>
      <a:spcAft>
        <a:spcPct val="0"/>
      </a:spcAft>
      <a:defRPr kumimoji="1" sz="7300" b="1" kern="1200">
        <a:solidFill>
          <a:srgbClr val="FF0000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kumimoji="1" sz="7300" b="1" kern="1200">
        <a:solidFill>
          <a:srgbClr val="FF0000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6pPr>
    <a:lvl7pPr marL="2743200" algn="l" defTabSz="914400" rtl="0" eaLnBrk="1" latinLnBrk="0" hangingPunct="1">
      <a:defRPr kumimoji="1" sz="7300" b="1" kern="1200">
        <a:solidFill>
          <a:srgbClr val="FF0000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7pPr>
    <a:lvl8pPr marL="3200400" algn="l" defTabSz="914400" rtl="0" eaLnBrk="1" latinLnBrk="0" hangingPunct="1">
      <a:defRPr kumimoji="1" sz="7300" b="1" kern="1200">
        <a:solidFill>
          <a:srgbClr val="FF0000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8pPr>
    <a:lvl9pPr marL="3657600" algn="l" defTabSz="914400" rtl="0" eaLnBrk="1" latinLnBrk="0" hangingPunct="1">
      <a:defRPr kumimoji="1" sz="7300" b="1" kern="1200">
        <a:solidFill>
          <a:srgbClr val="FF0000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00" userDrawn="1">
          <p15:clr>
            <a:srgbClr val="A4A3A4"/>
          </p15:clr>
        </p15:guide>
        <p15:guide id="2" pos="67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5A3E"/>
    <a:srgbClr val="C907A9"/>
    <a:srgbClr val="FF3399"/>
    <a:srgbClr val="CC66FF"/>
    <a:srgbClr val="3399FF"/>
    <a:srgbClr val="FFFFE1"/>
    <a:srgbClr val="FF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99" autoAdjust="0"/>
    <p:restoredTop sz="87136" autoAdjust="0"/>
  </p:normalViewPr>
  <p:slideViewPr>
    <p:cSldViewPr>
      <p:cViewPr varScale="1">
        <p:scale>
          <a:sx n="26" d="100"/>
          <a:sy n="26" d="100"/>
        </p:scale>
        <p:origin x="3678" y="180"/>
      </p:cViewPr>
      <p:guideLst>
        <p:guide orient="horz" pos="9500"/>
        <p:guide pos="6747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F890E682-14CF-47DC-B02B-98AD5458A4A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9" tIns="45510" rIns="91019" bIns="4551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4D27C32B-E313-45B9-98C1-BCAACE0BF58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9" tIns="45510" rIns="91019" bIns="4551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CB192276-76D4-45B8-90DF-784D42A6C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9" tIns="45510" rIns="91019" bIns="4551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59D7FF57-86A5-4CBA-AC14-208ADB3432B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4513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9" tIns="45510" rIns="91019" bIns="455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C0D4D3B9-60E1-41BC-ABF3-B2FF77495D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2C80269-5520-44D4-BD4C-CF755BA2EB7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9" tIns="45510" rIns="91019" bIns="4551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04ED4B9-2E8C-453E-9E68-7478339F414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9" tIns="45510" rIns="91019" bIns="4551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16C8DA8-BC23-4D74-9266-80C03EE4EF0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82800" y="744538"/>
            <a:ext cx="263366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9CA90FA2-B43F-455A-9197-C8EAF0BDDB6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40363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9" tIns="45510" rIns="91019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514AFCF7-5E5B-4E09-96F3-B19578F9AE0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9" tIns="45510" rIns="91019" bIns="4551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814074C6-111B-47E0-B34D-684E6D173C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9" tIns="45510" rIns="91019" bIns="455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B5A6489F-3A27-4773-86B6-ED189668044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6196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2551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8906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5261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316861" algn="l" defTabSz="9267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80233" algn="l" defTabSz="9267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43605" algn="l" defTabSz="9267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06978" algn="l" defTabSz="9267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3FE70229-61AA-4B54-9443-3409128824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E7CC0CAF-6F4B-44B1-99EB-F98F1ADED1CF}" type="slidenum">
              <a:rPr lang="en-US" altLang="zh-TW" sz="1300" b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pPr/>
              <a:t>1</a:t>
            </a:fld>
            <a:endParaRPr lang="en-US" altLang="zh-TW" sz="1300" b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1B8FBEC1-B52C-48A7-9E17-71D5A5B3C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82800" y="744538"/>
            <a:ext cx="2633663" cy="3724275"/>
          </a:xfrm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0D6742F3-7A16-4E88-8E53-9B61342D38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04426" y="9394267"/>
            <a:ext cx="18174778" cy="648188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07219" y="17136164"/>
            <a:ext cx="14969189" cy="7727543"/>
          </a:xfrm>
        </p:spPr>
        <p:txBody>
          <a:bodyPr/>
          <a:lstStyle>
            <a:lvl1pPr marL="0" indent="0" algn="ctr">
              <a:buNone/>
              <a:defRPr/>
            </a:lvl1pPr>
            <a:lvl2pPr marL="463326" indent="0" algn="ctr">
              <a:buNone/>
              <a:defRPr/>
            </a:lvl2pPr>
            <a:lvl3pPr marL="926651" indent="0" algn="ctr">
              <a:buNone/>
              <a:defRPr/>
            </a:lvl3pPr>
            <a:lvl4pPr marL="1389978" indent="0" algn="ctr">
              <a:buNone/>
              <a:defRPr/>
            </a:lvl4pPr>
            <a:lvl5pPr marL="1853304" indent="0" algn="ctr">
              <a:buNone/>
              <a:defRPr/>
            </a:lvl5pPr>
            <a:lvl6pPr marL="2316629" indent="0" algn="ctr">
              <a:buNone/>
              <a:defRPr/>
            </a:lvl6pPr>
            <a:lvl7pPr marL="2779955" indent="0" algn="ctr">
              <a:buNone/>
              <a:defRPr/>
            </a:lvl7pPr>
            <a:lvl8pPr marL="3243281" indent="0" algn="ctr">
              <a:buNone/>
              <a:defRPr/>
            </a:lvl8pPr>
            <a:lvl9pPr marL="3706607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AA52C3-2D5A-4E26-85A5-B78AC7797E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7C395B-D9BE-4C82-94B8-930CDB0CB8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3A38C1-D9A7-4A21-85EB-F1D5A2855C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F594F-9D92-4002-8D62-2367CB173B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5981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2F3F4F-B045-4DF5-8E5B-60C38FF054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3B4418-AF42-49B5-90AF-782DF91391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410DCF-F9C2-492C-A85E-328773D42A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13744-AEFE-4709-B56E-C20257D9EE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15447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5236322" y="2687495"/>
            <a:ext cx="4544509" cy="2419223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602795" y="2687495"/>
            <a:ext cx="13477157" cy="2419223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FFEE26-8840-41C5-9F03-C7B2827293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BD4F0D-3BE1-4D94-8A0A-B336660E45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73D137-26E8-4DE1-8AF8-AD92E113E6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55BCB-5CF0-419D-827E-B1B184B793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754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EB4A08-2E57-4A20-BAC0-B11E584A49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92F491-EC49-4944-9991-58B126D9B1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4F074D-D6B8-41E8-8127-6D4A50B2EF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2FA-862C-4120-9DDC-8AEA2925E7A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2568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89126" y="19432895"/>
            <a:ext cx="18176406" cy="600499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89126" y="12817034"/>
            <a:ext cx="18176406" cy="6615860"/>
          </a:xfrm>
        </p:spPr>
        <p:txBody>
          <a:bodyPr anchor="b"/>
          <a:lstStyle>
            <a:lvl1pPr marL="0" indent="0">
              <a:buNone/>
              <a:defRPr sz="2000"/>
            </a:lvl1pPr>
            <a:lvl2pPr marL="463326" indent="0">
              <a:buNone/>
              <a:defRPr sz="1800"/>
            </a:lvl2pPr>
            <a:lvl3pPr marL="926651" indent="0">
              <a:buNone/>
              <a:defRPr sz="1600"/>
            </a:lvl3pPr>
            <a:lvl4pPr marL="1389978" indent="0">
              <a:buNone/>
              <a:defRPr sz="1400"/>
            </a:lvl4pPr>
            <a:lvl5pPr marL="1853304" indent="0">
              <a:buNone/>
              <a:defRPr sz="1400"/>
            </a:lvl5pPr>
            <a:lvl6pPr marL="2316629" indent="0">
              <a:buNone/>
              <a:defRPr sz="1400"/>
            </a:lvl6pPr>
            <a:lvl7pPr marL="2779955" indent="0">
              <a:buNone/>
              <a:defRPr sz="1400"/>
            </a:lvl7pPr>
            <a:lvl8pPr marL="3243281" indent="0">
              <a:buNone/>
              <a:defRPr sz="1400"/>
            </a:lvl8pPr>
            <a:lvl9pPr marL="3706607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4912F3-3153-4217-9C88-0A1EA377E8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9DE909-18AA-4768-9525-74FA63E52A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8E6076-73F4-41F3-A17E-6C22D77D08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45709-ADFC-45D1-A8A6-7FEF986E4B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448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602795" y="8735553"/>
            <a:ext cx="9010833" cy="181441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769999" y="8735553"/>
            <a:ext cx="9010833" cy="181441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48F6B2-6F5A-46E0-8169-60E6A4046A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7994F0-8CB0-4140-A79A-F16BF22C10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465E87-C5A7-4B05-AACB-963B72B85F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B217D-695A-4D52-9000-C4C612D1C1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5349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8531" y="1210569"/>
            <a:ext cx="19246565" cy="5040048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8531" y="6768977"/>
            <a:ext cx="9448996" cy="28214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3326" indent="0">
              <a:buNone/>
              <a:defRPr sz="2000" b="1"/>
            </a:lvl2pPr>
            <a:lvl3pPr marL="926651" indent="0">
              <a:buNone/>
              <a:defRPr sz="1800" b="1"/>
            </a:lvl3pPr>
            <a:lvl4pPr marL="1389978" indent="0">
              <a:buNone/>
              <a:defRPr sz="1600" b="1"/>
            </a:lvl4pPr>
            <a:lvl5pPr marL="1853304" indent="0">
              <a:buNone/>
              <a:defRPr sz="1600" b="1"/>
            </a:lvl5pPr>
            <a:lvl6pPr marL="2316629" indent="0">
              <a:buNone/>
              <a:defRPr sz="1600" b="1"/>
            </a:lvl6pPr>
            <a:lvl7pPr marL="2779955" indent="0">
              <a:buNone/>
              <a:defRPr sz="1600" b="1"/>
            </a:lvl7pPr>
            <a:lvl8pPr marL="3243281" indent="0">
              <a:buNone/>
              <a:defRPr sz="1600" b="1"/>
            </a:lvl8pPr>
            <a:lvl9pPr marL="3706607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68531" y="9590447"/>
            <a:ext cx="9448996" cy="174232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0862843" y="6768977"/>
            <a:ext cx="9452253" cy="28214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3326" indent="0">
              <a:buNone/>
              <a:defRPr sz="2000" b="1"/>
            </a:lvl2pPr>
            <a:lvl3pPr marL="926651" indent="0">
              <a:buNone/>
              <a:defRPr sz="1800" b="1"/>
            </a:lvl3pPr>
            <a:lvl4pPr marL="1389978" indent="0">
              <a:buNone/>
              <a:defRPr sz="1600" b="1"/>
            </a:lvl4pPr>
            <a:lvl5pPr marL="1853304" indent="0">
              <a:buNone/>
              <a:defRPr sz="1600" b="1"/>
            </a:lvl5pPr>
            <a:lvl6pPr marL="2316629" indent="0">
              <a:buNone/>
              <a:defRPr sz="1600" b="1"/>
            </a:lvl6pPr>
            <a:lvl7pPr marL="2779955" indent="0">
              <a:buNone/>
              <a:defRPr sz="1600" b="1"/>
            </a:lvl7pPr>
            <a:lvl8pPr marL="3243281" indent="0">
              <a:buNone/>
              <a:defRPr sz="1600" b="1"/>
            </a:lvl8pPr>
            <a:lvl9pPr marL="3706607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0862843" y="9590447"/>
            <a:ext cx="9452253" cy="174232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120995C-621C-4C28-9E94-C0CDC2BAA8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70D5522-3DEF-4056-9E45-EBEC17231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76DF9A1-0626-472F-BF02-F579E675E7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643A4-A7B6-4095-907A-AEC282BA5B7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0216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640A2A7-41D1-4D29-9C1D-CA8940E454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9F4E78B-E93E-4F51-8DD4-2F615F130B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16FE231-CF8A-447C-984E-8030A38D59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FD562-DEF2-4302-AC09-2578AB49F2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32433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C4FD556-971C-44EB-8CCF-74395CA000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4BB4FAB-25D8-4B55-8414-50DB135CD2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2B55339-6C5B-418D-B988-705A9D89B5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4890D-FB60-44A2-831F-7EABDD1CCF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0120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8532" y="1204190"/>
            <a:ext cx="7035030" cy="51245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60921" y="1204191"/>
            <a:ext cx="11954176" cy="258095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68532" y="6328771"/>
            <a:ext cx="7035030" cy="20684931"/>
          </a:xfrm>
        </p:spPr>
        <p:txBody>
          <a:bodyPr/>
          <a:lstStyle>
            <a:lvl1pPr marL="0" indent="0">
              <a:buNone/>
              <a:defRPr sz="1400"/>
            </a:lvl1pPr>
            <a:lvl2pPr marL="463326" indent="0">
              <a:buNone/>
              <a:defRPr sz="1200"/>
            </a:lvl2pPr>
            <a:lvl3pPr marL="926651" indent="0">
              <a:buNone/>
              <a:defRPr sz="1000"/>
            </a:lvl3pPr>
            <a:lvl4pPr marL="1389978" indent="0">
              <a:buNone/>
              <a:defRPr sz="900"/>
            </a:lvl4pPr>
            <a:lvl5pPr marL="1853304" indent="0">
              <a:buNone/>
              <a:defRPr sz="900"/>
            </a:lvl5pPr>
            <a:lvl6pPr marL="2316629" indent="0">
              <a:buNone/>
              <a:defRPr sz="900"/>
            </a:lvl6pPr>
            <a:lvl7pPr marL="2779955" indent="0">
              <a:buNone/>
              <a:defRPr sz="900"/>
            </a:lvl7pPr>
            <a:lvl8pPr marL="3243281" indent="0">
              <a:buNone/>
              <a:defRPr sz="900"/>
            </a:lvl8pPr>
            <a:lvl9pPr marL="3706607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071202-34C7-4350-97C0-3C92A4E993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EF896B-CB37-405E-913F-D63FA605C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DE1285-E1DE-4EF1-B8FD-697A30D354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F56ED-67F2-494D-B431-30D53E753D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680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91050" y="21168203"/>
            <a:ext cx="12830500" cy="24992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191050" y="2701849"/>
            <a:ext cx="12830500" cy="18144173"/>
          </a:xfrm>
        </p:spPr>
        <p:txBody>
          <a:bodyPr/>
          <a:lstStyle>
            <a:lvl1pPr marL="0" indent="0">
              <a:buNone/>
              <a:defRPr sz="3200"/>
            </a:lvl1pPr>
            <a:lvl2pPr marL="463326" indent="0">
              <a:buNone/>
              <a:defRPr sz="2800"/>
            </a:lvl2pPr>
            <a:lvl3pPr marL="926651" indent="0">
              <a:buNone/>
              <a:defRPr sz="2400"/>
            </a:lvl3pPr>
            <a:lvl4pPr marL="1389978" indent="0">
              <a:buNone/>
              <a:defRPr sz="2000"/>
            </a:lvl4pPr>
            <a:lvl5pPr marL="1853304" indent="0">
              <a:buNone/>
              <a:defRPr sz="2000"/>
            </a:lvl5pPr>
            <a:lvl6pPr marL="2316629" indent="0">
              <a:buNone/>
              <a:defRPr sz="2000"/>
            </a:lvl6pPr>
            <a:lvl7pPr marL="2779955" indent="0">
              <a:buNone/>
              <a:defRPr sz="2000"/>
            </a:lvl7pPr>
            <a:lvl8pPr marL="3243281" indent="0">
              <a:buNone/>
              <a:defRPr sz="2000"/>
            </a:lvl8pPr>
            <a:lvl9pPr marL="3706607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191050" y="23667493"/>
            <a:ext cx="12830500" cy="3548767"/>
          </a:xfrm>
        </p:spPr>
        <p:txBody>
          <a:bodyPr/>
          <a:lstStyle>
            <a:lvl1pPr marL="0" indent="0">
              <a:buNone/>
              <a:defRPr sz="1400"/>
            </a:lvl1pPr>
            <a:lvl2pPr marL="463326" indent="0">
              <a:buNone/>
              <a:defRPr sz="1200"/>
            </a:lvl2pPr>
            <a:lvl3pPr marL="926651" indent="0">
              <a:buNone/>
              <a:defRPr sz="1000"/>
            </a:lvl3pPr>
            <a:lvl4pPr marL="1389978" indent="0">
              <a:buNone/>
              <a:defRPr sz="900"/>
            </a:lvl4pPr>
            <a:lvl5pPr marL="1853304" indent="0">
              <a:buNone/>
              <a:defRPr sz="900"/>
            </a:lvl5pPr>
            <a:lvl6pPr marL="2316629" indent="0">
              <a:buNone/>
              <a:defRPr sz="900"/>
            </a:lvl6pPr>
            <a:lvl7pPr marL="2779955" indent="0">
              <a:buNone/>
              <a:defRPr sz="900"/>
            </a:lvl7pPr>
            <a:lvl8pPr marL="3243281" indent="0">
              <a:buNone/>
              <a:defRPr sz="900"/>
            </a:lvl8pPr>
            <a:lvl9pPr marL="3706607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A6611A-48CC-464A-AA3F-9D70EBDF40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8BCAAE-9AF4-4566-8F8E-83FA1592CC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6F1762-85A5-4BDF-9325-67CD982734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1E773-9908-4733-9F71-CFB1B1D4BE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2251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763A5C5-FB4D-4719-9359-B712EF2295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03137" y="2687357"/>
            <a:ext cx="18177351" cy="503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976" tIns="147488" rIns="294976" bIns="1474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CD58E80-9F5C-4E86-A4B2-9EFDBACFED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03137" y="8735097"/>
            <a:ext cx="18177351" cy="1814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976" tIns="147488" rIns="294976" bIns="1474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04AABE9-E368-4610-95BD-9DE7657A48E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03138" y="27552933"/>
            <a:ext cx="4453864" cy="201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4976" tIns="147488" rIns="294976" bIns="147488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4600" b="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7DA88BA-7A70-48A3-BAF8-328DF54568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07765" y="27552933"/>
            <a:ext cx="6768095" cy="201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4976" tIns="147488" rIns="294976" bIns="14748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4600" b="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770CCE5-E153-4CBD-9BC9-263BF8D21A8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326626" y="27552933"/>
            <a:ext cx="4453864" cy="201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4976" tIns="147488" rIns="294976" bIns="14748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4600" b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8CC856DA-CAA9-4EA7-AA3A-C91338BF57D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49280" rtl="0" eaLnBrk="0" fontAlgn="base" hangingPunct="0">
        <a:spcBef>
          <a:spcPct val="0"/>
        </a:spcBef>
        <a:spcAft>
          <a:spcPct val="0"/>
        </a:spcAft>
        <a:defRPr kumimoji="1" sz="14199">
          <a:solidFill>
            <a:schemeClr val="tx2"/>
          </a:solidFill>
          <a:latin typeface="+mj-lt"/>
          <a:ea typeface="+mj-ea"/>
          <a:cs typeface="+mj-cs"/>
        </a:defRPr>
      </a:lvl1pPr>
      <a:lvl2pPr algn="ctr" defTabSz="2949280" rtl="0" eaLnBrk="0" fontAlgn="base" hangingPunct="0">
        <a:spcBef>
          <a:spcPct val="0"/>
        </a:spcBef>
        <a:spcAft>
          <a:spcPct val="0"/>
        </a:spcAft>
        <a:defRPr kumimoji="1" sz="14199">
          <a:solidFill>
            <a:schemeClr val="tx2"/>
          </a:solidFill>
          <a:latin typeface="Times New Roman" pitchFamily="18" charset="0"/>
          <a:ea typeface="新細明體" charset="-120"/>
        </a:defRPr>
      </a:lvl2pPr>
      <a:lvl3pPr algn="ctr" defTabSz="2949280" rtl="0" eaLnBrk="0" fontAlgn="base" hangingPunct="0">
        <a:spcBef>
          <a:spcPct val="0"/>
        </a:spcBef>
        <a:spcAft>
          <a:spcPct val="0"/>
        </a:spcAft>
        <a:defRPr kumimoji="1" sz="14199">
          <a:solidFill>
            <a:schemeClr val="tx2"/>
          </a:solidFill>
          <a:latin typeface="Times New Roman" pitchFamily="18" charset="0"/>
          <a:ea typeface="新細明體" charset="-120"/>
        </a:defRPr>
      </a:lvl3pPr>
      <a:lvl4pPr algn="ctr" defTabSz="2949280" rtl="0" eaLnBrk="0" fontAlgn="base" hangingPunct="0">
        <a:spcBef>
          <a:spcPct val="0"/>
        </a:spcBef>
        <a:spcAft>
          <a:spcPct val="0"/>
        </a:spcAft>
        <a:defRPr kumimoji="1" sz="14199">
          <a:solidFill>
            <a:schemeClr val="tx2"/>
          </a:solidFill>
          <a:latin typeface="Times New Roman" pitchFamily="18" charset="0"/>
          <a:ea typeface="新細明體" charset="-120"/>
        </a:defRPr>
      </a:lvl4pPr>
      <a:lvl5pPr algn="ctr" defTabSz="2949280" rtl="0" eaLnBrk="0" fontAlgn="base" hangingPunct="0">
        <a:spcBef>
          <a:spcPct val="0"/>
        </a:spcBef>
        <a:spcAft>
          <a:spcPct val="0"/>
        </a:spcAft>
        <a:defRPr kumimoji="1" sz="14199">
          <a:solidFill>
            <a:schemeClr val="tx2"/>
          </a:solidFill>
          <a:latin typeface="Times New Roman" pitchFamily="18" charset="0"/>
          <a:ea typeface="新細明體" charset="-120"/>
        </a:defRPr>
      </a:lvl5pPr>
      <a:lvl6pPr marL="463326" algn="ctr" defTabSz="2950485" rtl="0" fontAlgn="base">
        <a:spcBef>
          <a:spcPct val="0"/>
        </a:spcBef>
        <a:spcAft>
          <a:spcPct val="0"/>
        </a:spcAft>
        <a:defRPr kumimoji="1" sz="14199">
          <a:solidFill>
            <a:schemeClr val="tx2"/>
          </a:solidFill>
          <a:latin typeface="Times New Roman" pitchFamily="18" charset="0"/>
          <a:ea typeface="新細明體" charset="-120"/>
        </a:defRPr>
      </a:lvl6pPr>
      <a:lvl7pPr marL="926651" algn="ctr" defTabSz="2950485" rtl="0" fontAlgn="base">
        <a:spcBef>
          <a:spcPct val="0"/>
        </a:spcBef>
        <a:spcAft>
          <a:spcPct val="0"/>
        </a:spcAft>
        <a:defRPr kumimoji="1" sz="14199">
          <a:solidFill>
            <a:schemeClr val="tx2"/>
          </a:solidFill>
          <a:latin typeface="Times New Roman" pitchFamily="18" charset="0"/>
          <a:ea typeface="新細明體" charset="-120"/>
        </a:defRPr>
      </a:lvl7pPr>
      <a:lvl8pPr marL="1389978" algn="ctr" defTabSz="2950485" rtl="0" fontAlgn="base">
        <a:spcBef>
          <a:spcPct val="0"/>
        </a:spcBef>
        <a:spcAft>
          <a:spcPct val="0"/>
        </a:spcAft>
        <a:defRPr kumimoji="1" sz="14199">
          <a:solidFill>
            <a:schemeClr val="tx2"/>
          </a:solidFill>
          <a:latin typeface="Times New Roman" pitchFamily="18" charset="0"/>
          <a:ea typeface="新細明體" charset="-120"/>
        </a:defRPr>
      </a:lvl8pPr>
      <a:lvl9pPr marL="1853304" algn="ctr" defTabSz="2950485" rtl="0" fontAlgn="base">
        <a:spcBef>
          <a:spcPct val="0"/>
        </a:spcBef>
        <a:spcAft>
          <a:spcPct val="0"/>
        </a:spcAft>
        <a:defRPr kumimoji="1" sz="14199">
          <a:solidFill>
            <a:schemeClr val="tx2"/>
          </a:solidFill>
          <a:latin typeface="Times New Roman" pitchFamily="18" charset="0"/>
          <a:ea typeface="新細明體" charset="-120"/>
        </a:defRPr>
      </a:lvl9pPr>
    </p:titleStyle>
    <p:bodyStyle>
      <a:lvl1pPr marL="1106377" indent="-1106377" algn="l" defTabSz="2949280" rtl="0" eaLnBrk="0" fontAlgn="base" hangingPunct="0">
        <a:spcBef>
          <a:spcPct val="20000"/>
        </a:spcBef>
        <a:spcAft>
          <a:spcPct val="0"/>
        </a:spcAft>
        <a:buChar char="•"/>
        <a:defRPr kumimoji="1" sz="10299">
          <a:solidFill>
            <a:schemeClr val="tx1"/>
          </a:solidFill>
          <a:latin typeface="+mn-lt"/>
          <a:ea typeface="+mn-ea"/>
          <a:cs typeface="+mn-cs"/>
        </a:defRPr>
      </a:lvl1pPr>
      <a:lvl2pPr marL="2396885" indent="-920658" algn="l" defTabSz="2949280" rtl="0" eaLnBrk="0" fontAlgn="base" hangingPunct="0">
        <a:spcBef>
          <a:spcPct val="20000"/>
        </a:spcBef>
        <a:spcAft>
          <a:spcPct val="0"/>
        </a:spcAft>
        <a:buChar char="–"/>
        <a:defRPr kumimoji="1" sz="8999">
          <a:solidFill>
            <a:schemeClr val="tx1"/>
          </a:solidFill>
          <a:latin typeface="+mn-lt"/>
          <a:ea typeface="+mn-ea"/>
        </a:defRPr>
      </a:lvl2pPr>
      <a:lvl3pPr marL="3685806" indent="-736526" algn="l" defTabSz="2949280" rtl="0" eaLnBrk="0" fontAlgn="base" hangingPunct="0">
        <a:spcBef>
          <a:spcPct val="20000"/>
        </a:spcBef>
        <a:spcAft>
          <a:spcPct val="0"/>
        </a:spcAft>
        <a:buChar char="•"/>
        <a:defRPr kumimoji="1" sz="7699">
          <a:solidFill>
            <a:schemeClr val="tx1"/>
          </a:solidFill>
          <a:latin typeface="+mn-lt"/>
          <a:ea typeface="+mn-ea"/>
        </a:defRPr>
      </a:lvl3pPr>
      <a:lvl4pPr marL="5162034" indent="-739701" algn="l" defTabSz="2949280" rtl="0" eaLnBrk="0" fontAlgn="base" hangingPunct="0">
        <a:spcBef>
          <a:spcPct val="20000"/>
        </a:spcBef>
        <a:spcAft>
          <a:spcPct val="0"/>
        </a:spcAft>
        <a:buChar char="–"/>
        <a:defRPr kumimoji="1" sz="6399">
          <a:solidFill>
            <a:schemeClr val="tx1"/>
          </a:solidFill>
          <a:latin typeface="+mn-lt"/>
          <a:ea typeface="+mn-ea"/>
        </a:defRPr>
      </a:lvl4pPr>
      <a:lvl5pPr marL="6636674" indent="-739701" algn="l" defTabSz="2949280" rtl="0" eaLnBrk="0" fontAlgn="base" hangingPunct="0">
        <a:spcBef>
          <a:spcPct val="20000"/>
        </a:spcBef>
        <a:spcAft>
          <a:spcPct val="0"/>
        </a:spcAft>
        <a:buChar char="»"/>
        <a:defRPr kumimoji="1" sz="6399">
          <a:solidFill>
            <a:schemeClr val="tx1"/>
          </a:solidFill>
          <a:latin typeface="+mn-lt"/>
          <a:ea typeface="+mn-ea"/>
        </a:defRPr>
      </a:lvl5pPr>
      <a:lvl6pPr marL="7101113" indent="-740034" algn="l" defTabSz="2950485" rtl="0" fontAlgn="base">
        <a:spcBef>
          <a:spcPct val="20000"/>
        </a:spcBef>
        <a:spcAft>
          <a:spcPct val="0"/>
        </a:spcAft>
        <a:buChar char="»"/>
        <a:defRPr kumimoji="1" sz="6399">
          <a:solidFill>
            <a:schemeClr val="tx1"/>
          </a:solidFill>
          <a:latin typeface="+mn-lt"/>
          <a:ea typeface="+mn-ea"/>
        </a:defRPr>
      </a:lvl6pPr>
      <a:lvl7pPr marL="7564438" indent="-740034" algn="l" defTabSz="2950485" rtl="0" fontAlgn="base">
        <a:spcBef>
          <a:spcPct val="20000"/>
        </a:spcBef>
        <a:spcAft>
          <a:spcPct val="0"/>
        </a:spcAft>
        <a:buChar char="»"/>
        <a:defRPr kumimoji="1" sz="6399">
          <a:solidFill>
            <a:schemeClr val="tx1"/>
          </a:solidFill>
          <a:latin typeface="+mn-lt"/>
          <a:ea typeface="+mn-ea"/>
        </a:defRPr>
      </a:lvl7pPr>
      <a:lvl8pPr marL="8027764" indent="-740034" algn="l" defTabSz="2950485" rtl="0" fontAlgn="base">
        <a:spcBef>
          <a:spcPct val="20000"/>
        </a:spcBef>
        <a:spcAft>
          <a:spcPct val="0"/>
        </a:spcAft>
        <a:buChar char="»"/>
        <a:defRPr kumimoji="1" sz="6399">
          <a:solidFill>
            <a:schemeClr val="tx1"/>
          </a:solidFill>
          <a:latin typeface="+mn-lt"/>
          <a:ea typeface="+mn-ea"/>
        </a:defRPr>
      </a:lvl8pPr>
      <a:lvl9pPr marL="8491090" indent="-740034" algn="l" defTabSz="2950485" rtl="0" fontAlgn="base">
        <a:spcBef>
          <a:spcPct val="20000"/>
        </a:spcBef>
        <a:spcAft>
          <a:spcPct val="0"/>
        </a:spcAft>
        <a:buChar char="»"/>
        <a:defRPr kumimoji="1" sz="6399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26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3326" algn="l" defTabSz="926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6651" algn="l" defTabSz="926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9978" algn="l" defTabSz="926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3304" algn="l" defTabSz="926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6629" algn="l" defTabSz="926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9955" algn="l" defTabSz="926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3281" algn="l" defTabSz="926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06607" algn="l" defTabSz="926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圓角矩形 42">
            <a:extLst>
              <a:ext uri="{FF2B5EF4-FFF2-40B4-BE49-F238E27FC236}">
                <a16:creationId xmlns:a16="http://schemas.microsoft.com/office/drawing/2014/main" id="{AD3BC897-3608-4F10-87E9-AE6E839A1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6415" y="4160403"/>
            <a:ext cx="10276396" cy="25787817"/>
          </a:xfrm>
          <a:prstGeom prst="roundRect">
            <a:avLst>
              <a:gd name="adj" fmla="val 0"/>
            </a:avLst>
          </a:prstGeom>
          <a:solidFill>
            <a:srgbClr val="FFFFE1">
              <a:alpha val="90195"/>
            </a:srgbClr>
          </a:solidFill>
          <a:ln w="57150" algn="ctr">
            <a:solidFill>
              <a:srgbClr val="000000"/>
            </a:solidFill>
            <a:round/>
            <a:headEnd/>
            <a:tailEnd/>
          </a:ln>
        </p:spPr>
        <p:txBody>
          <a:bodyPr lIns="85250" tIns="42625" rIns="85250" bIns="42625"/>
          <a:lstStyle>
            <a:lvl1pPr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zh-TW" altLang="en-US" sz="7199"/>
          </a:p>
        </p:txBody>
      </p:sp>
      <p:sp>
        <p:nvSpPr>
          <p:cNvPr id="4099" name="圓角矩形 42">
            <a:extLst>
              <a:ext uri="{FF2B5EF4-FFF2-40B4-BE49-F238E27FC236}">
                <a16:creationId xmlns:a16="http://schemas.microsoft.com/office/drawing/2014/main" id="{4D99DEB3-EC6D-4BF1-AC65-149E752E4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670" y="4161990"/>
            <a:ext cx="10277984" cy="25789405"/>
          </a:xfrm>
          <a:prstGeom prst="roundRect">
            <a:avLst>
              <a:gd name="adj" fmla="val 0"/>
            </a:avLst>
          </a:prstGeom>
          <a:solidFill>
            <a:srgbClr val="FFFFE1">
              <a:alpha val="90195"/>
            </a:srgbClr>
          </a:solidFill>
          <a:ln w="57150" algn="ctr">
            <a:solidFill>
              <a:srgbClr val="000000"/>
            </a:solidFill>
            <a:round/>
            <a:headEnd/>
            <a:tailEnd/>
          </a:ln>
        </p:spPr>
        <p:txBody>
          <a:bodyPr lIns="85250" tIns="42625" rIns="85250" bIns="42625"/>
          <a:lstStyle>
            <a:lvl1pPr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zh-TW" altLang="en-US" sz="7199"/>
          </a:p>
        </p:txBody>
      </p:sp>
      <p:sp>
        <p:nvSpPr>
          <p:cNvPr id="4100" name="Rectangle 526">
            <a:extLst>
              <a:ext uri="{FF2B5EF4-FFF2-40B4-BE49-F238E27FC236}">
                <a16:creationId xmlns:a16="http://schemas.microsoft.com/office/drawing/2014/main" id="{D8FB44B3-EE06-461C-968A-0FBF4B468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6" y="347759"/>
            <a:ext cx="184869" cy="118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508" tIns="45755" rIns="91508" bIns="45755" anchor="ctr">
            <a:spAutoFit/>
          </a:bodyPr>
          <a:lstStyle>
            <a:lvl1pPr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zh-TW" altLang="en-US" sz="7199"/>
          </a:p>
        </p:txBody>
      </p:sp>
      <p:sp>
        <p:nvSpPr>
          <p:cNvPr id="4101" name="Rectangle 556">
            <a:extLst>
              <a:ext uri="{FF2B5EF4-FFF2-40B4-BE49-F238E27FC236}">
                <a16:creationId xmlns:a16="http://schemas.microsoft.com/office/drawing/2014/main" id="{9390BD34-22D7-4442-9485-A41799DF6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6" y="347759"/>
            <a:ext cx="184869" cy="118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508" tIns="45755" rIns="91508" bIns="45755" anchor="ctr">
            <a:spAutoFit/>
          </a:bodyPr>
          <a:lstStyle>
            <a:lvl1pPr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zh-TW" altLang="en-US" sz="7199"/>
          </a:p>
        </p:txBody>
      </p:sp>
      <p:sp>
        <p:nvSpPr>
          <p:cNvPr id="4102" name="Rectangle 558">
            <a:extLst>
              <a:ext uri="{FF2B5EF4-FFF2-40B4-BE49-F238E27FC236}">
                <a16:creationId xmlns:a16="http://schemas.microsoft.com/office/drawing/2014/main" id="{5BDDB741-26CC-4B67-9558-B240D1EFC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6" y="347759"/>
            <a:ext cx="184869" cy="118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508" tIns="45755" rIns="91508" bIns="45755" anchor="ctr">
            <a:spAutoFit/>
          </a:bodyPr>
          <a:lstStyle>
            <a:lvl1pPr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zh-TW" altLang="en-US" sz="7199"/>
          </a:p>
        </p:txBody>
      </p:sp>
      <p:sp>
        <p:nvSpPr>
          <p:cNvPr id="4103" name="Rectangle 561">
            <a:extLst>
              <a:ext uri="{FF2B5EF4-FFF2-40B4-BE49-F238E27FC236}">
                <a16:creationId xmlns:a16="http://schemas.microsoft.com/office/drawing/2014/main" id="{EA3186C9-753A-4DEF-9260-657A1BD68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6" y="347759"/>
            <a:ext cx="184869" cy="118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508" tIns="45755" rIns="91508" bIns="45755" anchor="ctr">
            <a:spAutoFit/>
          </a:bodyPr>
          <a:lstStyle>
            <a:lvl1pPr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zh-TW" altLang="en-US" sz="7199"/>
          </a:p>
        </p:txBody>
      </p:sp>
      <p:sp>
        <p:nvSpPr>
          <p:cNvPr id="4104" name="Rectangle 563">
            <a:extLst>
              <a:ext uri="{FF2B5EF4-FFF2-40B4-BE49-F238E27FC236}">
                <a16:creationId xmlns:a16="http://schemas.microsoft.com/office/drawing/2014/main" id="{8E6BB99A-F677-4BC1-8C5F-6684C4D72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6" y="347759"/>
            <a:ext cx="184869" cy="118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508" tIns="45755" rIns="91508" bIns="45755" anchor="ctr">
            <a:spAutoFit/>
          </a:bodyPr>
          <a:lstStyle>
            <a:lvl1pPr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zh-TW" altLang="en-US" sz="7199"/>
          </a:p>
        </p:txBody>
      </p:sp>
      <p:sp>
        <p:nvSpPr>
          <p:cNvPr id="4105" name="Rectangle 565">
            <a:extLst>
              <a:ext uri="{FF2B5EF4-FFF2-40B4-BE49-F238E27FC236}">
                <a16:creationId xmlns:a16="http://schemas.microsoft.com/office/drawing/2014/main" id="{14603C31-6CF6-42CE-A165-43C11B4E0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6" y="347759"/>
            <a:ext cx="184869" cy="118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508" tIns="45755" rIns="91508" bIns="45755" anchor="ctr">
            <a:spAutoFit/>
          </a:bodyPr>
          <a:lstStyle>
            <a:lvl1pPr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zh-TW" altLang="en-US" sz="7199"/>
          </a:p>
        </p:txBody>
      </p:sp>
      <p:sp>
        <p:nvSpPr>
          <p:cNvPr id="4106" name="Rectangle 567">
            <a:extLst>
              <a:ext uri="{FF2B5EF4-FFF2-40B4-BE49-F238E27FC236}">
                <a16:creationId xmlns:a16="http://schemas.microsoft.com/office/drawing/2014/main" id="{5F5B9371-8EB4-4981-A41E-F17E6D684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6" y="347759"/>
            <a:ext cx="184869" cy="118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508" tIns="45755" rIns="91508" bIns="45755" anchor="ctr">
            <a:spAutoFit/>
          </a:bodyPr>
          <a:lstStyle>
            <a:lvl1pPr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zh-TW" altLang="en-US" sz="7199"/>
          </a:p>
        </p:txBody>
      </p:sp>
      <p:sp>
        <p:nvSpPr>
          <p:cNvPr id="4107" name="Rectangle 569">
            <a:extLst>
              <a:ext uri="{FF2B5EF4-FFF2-40B4-BE49-F238E27FC236}">
                <a16:creationId xmlns:a16="http://schemas.microsoft.com/office/drawing/2014/main" id="{F60C06B1-30B8-47B4-8E98-EA65FA97C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6" y="347759"/>
            <a:ext cx="184869" cy="118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508" tIns="45755" rIns="91508" bIns="45755" anchor="ctr">
            <a:spAutoFit/>
          </a:bodyPr>
          <a:lstStyle>
            <a:lvl1pPr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zh-TW" altLang="en-US" sz="7199"/>
          </a:p>
        </p:txBody>
      </p:sp>
      <p:sp>
        <p:nvSpPr>
          <p:cNvPr id="4108" name="Rectangle 571">
            <a:extLst>
              <a:ext uri="{FF2B5EF4-FFF2-40B4-BE49-F238E27FC236}">
                <a16:creationId xmlns:a16="http://schemas.microsoft.com/office/drawing/2014/main" id="{A5B145DD-EB1B-4C6D-9A59-E762D7704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6" y="347759"/>
            <a:ext cx="184869" cy="118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508" tIns="45755" rIns="91508" bIns="45755" anchor="ctr">
            <a:spAutoFit/>
          </a:bodyPr>
          <a:lstStyle>
            <a:lvl1pPr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zh-TW" altLang="en-US" sz="7199"/>
          </a:p>
        </p:txBody>
      </p:sp>
      <p:grpSp>
        <p:nvGrpSpPr>
          <p:cNvPr id="3" name="Group 1637">
            <a:extLst>
              <a:ext uri="{FF2B5EF4-FFF2-40B4-BE49-F238E27FC236}">
                <a16:creationId xmlns:a16="http://schemas.microsoft.com/office/drawing/2014/main" id="{4F26F81D-7CC6-4571-BEEC-E84C6FBB6013}"/>
              </a:ext>
            </a:extLst>
          </p:cNvPr>
          <p:cNvGrpSpPr>
            <a:grpSpLocks/>
          </p:cNvGrpSpPr>
          <p:nvPr/>
        </p:nvGrpSpPr>
        <p:grpSpPr bwMode="auto">
          <a:xfrm>
            <a:off x="532341" y="4101711"/>
            <a:ext cx="9818760" cy="734077"/>
            <a:chOff x="327" y="2277"/>
            <a:chExt cx="6030" cy="47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9913" name="AutoShape 1481">
              <a:extLst>
                <a:ext uri="{FF2B5EF4-FFF2-40B4-BE49-F238E27FC236}">
                  <a16:creationId xmlns:a16="http://schemas.microsoft.com/office/drawing/2014/main" id="{63050892-98C5-4204-8BF2-73D9C0895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" y="2492"/>
              <a:ext cx="250" cy="255"/>
            </a:xfrm>
            <a:prstGeom prst="flowChartConnector">
              <a:avLst/>
            </a:prstGeom>
            <a:solidFill>
              <a:srgbClr val="92D050"/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pPr>
                <a:lnSpc>
                  <a:spcPct val="105000"/>
                </a:lnSpc>
                <a:spcBef>
                  <a:spcPct val="50000"/>
                </a:spcBef>
                <a:buClr>
                  <a:srgbClr val="FF3300"/>
                </a:buClr>
                <a:buFont typeface="Wingdings" pitchFamily="2" charset="2"/>
                <a:buNone/>
                <a:defRPr/>
              </a:pPr>
              <a:endParaRPr lang="zh-TW" altLang="en-US" sz="5000"/>
            </a:p>
          </p:txBody>
        </p:sp>
        <p:sp>
          <p:nvSpPr>
            <p:cNvPr id="2120" name="Rectangle 1482">
              <a:extLst>
                <a:ext uri="{FF2B5EF4-FFF2-40B4-BE49-F238E27FC236}">
                  <a16:creationId xmlns:a16="http://schemas.microsoft.com/office/drawing/2014/main" id="{B13664DA-F8EE-4287-A988-72525C507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" y="2277"/>
              <a:ext cx="5778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3600" dirty="0">
                  <a:solidFill>
                    <a:schemeClr val="tx1"/>
                  </a:solidFill>
                </a:rPr>
                <a:t> 主：核心能力</a:t>
              </a:r>
              <a:r>
                <a:rPr lang="en-US" altLang="zh-TW" sz="3600" dirty="0">
                  <a:solidFill>
                    <a:schemeClr val="tx1"/>
                  </a:solidFill>
                </a:rPr>
                <a:t>(</a:t>
              </a:r>
              <a:r>
                <a:rPr lang="zh-TW" altLang="en-US" sz="3600" dirty="0">
                  <a:solidFill>
                    <a:schemeClr val="tx1"/>
                  </a:solidFill>
                </a:rPr>
                <a:t>一</a:t>
              </a:r>
              <a:r>
                <a:rPr lang="en-US" altLang="zh-TW" sz="3600" dirty="0">
                  <a:solidFill>
                    <a:schemeClr val="tx1"/>
                  </a:solidFill>
                </a:rPr>
                <a:t>)</a:t>
              </a:r>
              <a:r>
                <a:rPr lang="zh-TW" altLang="en-US" sz="3600" dirty="0">
                  <a:solidFill>
                    <a:schemeClr val="tx1"/>
                  </a:solidFill>
                </a:rPr>
                <a:t> </a:t>
              </a:r>
              <a:r>
                <a:rPr lang="en-US" altLang="zh-TW" sz="2700" dirty="0">
                  <a:solidFill>
                    <a:schemeClr val="tx1"/>
                  </a:solidFill>
                </a:rPr>
                <a:t>[</a:t>
              </a:r>
              <a:r>
                <a:rPr lang="zh-TW" altLang="en-US" sz="2700" dirty="0">
                  <a:solidFill>
                    <a:schemeClr val="tx1"/>
                  </a:solidFill>
                </a:rPr>
                <a:t>對應課程：微積分、工程經濟</a:t>
              </a:r>
              <a:r>
                <a:rPr lang="en-US" altLang="zh-TW" sz="2700" dirty="0">
                  <a:solidFill>
                    <a:schemeClr val="tx1"/>
                  </a:solidFill>
                </a:rPr>
                <a:t>]</a:t>
              </a:r>
            </a:p>
          </p:txBody>
        </p:sp>
      </p:grpSp>
      <p:sp>
        <p:nvSpPr>
          <p:cNvPr id="4110" name="Rectangle 1502">
            <a:extLst>
              <a:ext uri="{FF2B5EF4-FFF2-40B4-BE49-F238E27FC236}">
                <a16:creationId xmlns:a16="http://schemas.microsoft.com/office/drawing/2014/main" id="{AADDE82D-B651-40FA-8D11-FF1415554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6" y="12897216"/>
            <a:ext cx="184869" cy="118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508" tIns="45755" rIns="91508" bIns="45755" anchor="ctr">
            <a:spAutoFit/>
          </a:bodyPr>
          <a:lstStyle>
            <a:lvl1pPr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zh-TW" altLang="en-US" sz="7199"/>
          </a:p>
        </p:txBody>
      </p:sp>
      <p:sp>
        <p:nvSpPr>
          <p:cNvPr id="4111" name="Rectangle 1694">
            <a:extLst>
              <a:ext uri="{FF2B5EF4-FFF2-40B4-BE49-F238E27FC236}">
                <a16:creationId xmlns:a16="http://schemas.microsoft.com/office/drawing/2014/main" id="{D49AC409-75F0-4B99-9D4C-8995F5192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5" y="347747"/>
            <a:ext cx="172230" cy="117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250" tIns="42625" rIns="85250" bIns="42625" anchor="ctr">
            <a:spAutoFit/>
          </a:bodyPr>
          <a:lstStyle>
            <a:lvl1pPr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zh-TW" altLang="en-US" sz="7199"/>
          </a:p>
        </p:txBody>
      </p:sp>
      <p:sp>
        <p:nvSpPr>
          <p:cNvPr id="4112" name="Rectangle 1696">
            <a:extLst>
              <a:ext uri="{FF2B5EF4-FFF2-40B4-BE49-F238E27FC236}">
                <a16:creationId xmlns:a16="http://schemas.microsoft.com/office/drawing/2014/main" id="{342020AE-93A4-416F-9531-5177791F0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5" y="347747"/>
            <a:ext cx="172230" cy="117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250" tIns="42625" rIns="85250" bIns="42625" anchor="ctr">
            <a:spAutoFit/>
          </a:bodyPr>
          <a:lstStyle>
            <a:lvl1pPr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zh-TW" altLang="en-US" sz="7199"/>
          </a:p>
        </p:txBody>
      </p:sp>
      <p:sp>
        <p:nvSpPr>
          <p:cNvPr id="4113" name="Rectangle 90">
            <a:extLst>
              <a:ext uri="{FF2B5EF4-FFF2-40B4-BE49-F238E27FC236}">
                <a16:creationId xmlns:a16="http://schemas.microsoft.com/office/drawing/2014/main" id="{D5129306-D1AD-4B18-B4C4-3A1B8B2E9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5" y="347747"/>
            <a:ext cx="172230" cy="117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250" tIns="42625" rIns="85250" bIns="42625" anchor="ctr">
            <a:spAutoFit/>
          </a:bodyPr>
          <a:lstStyle>
            <a:lvl1pPr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zh-TW" altLang="en-US" sz="7199"/>
          </a:p>
        </p:txBody>
      </p:sp>
      <p:sp>
        <p:nvSpPr>
          <p:cNvPr id="4114" name="文字方塊 41">
            <a:extLst>
              <a:ext uri="{FF2B5EF4-FFF2-40B4-BE49-F238E27FC236}">
                <a16:creationId xmlns:a16="http://schemas.microsoft.com/office/drawing/2014/main" id="{5D538A4B-3676-4905-B991-8029EBE41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976" y="5131849"/>
            <a:ext cx="9798609" cy="7985874"/>
          </a:xfrm>
          <a:prstGeom prst="rect">
            <a:avLst/>
          </a:prstGeom>
          <a:noFill/>
          <a:ln w="76200">
            <a:solidFill>
              <a:srgbClr val="00B0F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664" tIns="46332" rIns="92664" bIns="46332">
            <a:spAutoFit/>
          </a:bodyPr>
          <a:lstStyle>
            <a:lvl1pPr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zh-TW" sz="2500">
              <a:solidFill>
                <a:schemeClr val="tx1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zh-TW" sz="2500">
              <a:solidFill>
                <a:schemeClr val="tx1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zh-TW" sz="2500">
              <a:solidFill>
                <a:schemeClr val="tx1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zh-TW" sz="2500">
              <a:solidFill>
                <a:schemeClr val="tx1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zh-TW" sz="2500">
              <a:solidFill>
                <a:schemeClr val="tx1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zh-TW" sz="2500">
              <a:solidFill>
                <a:schemeClr val="tx1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zh-TW" sz="2500">
              <a:solidFill>
                <a:schemeClr val="tx1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zh-TW" sz="2500">
              <a:solidFill>
                <a:schemeClr val="tx1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zh-TW" sz="2500">
              <a:solidFill>
                <a:schemeClr val="tx1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zh-TW" sz="2500">
              <a:solidFill>
                <a:schemeClr val="tx1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zh-TW" sz="2500">
              <a:solidFill>
                <a:schemeClr val="tx1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zh-TW" sz="2500">
              <a:solidFill>
                <a:schemeClr val="tx1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zh-TW" sz="3600">
              <a:solidFill>
                <a:schemeClr val="tx1"/>
              </a:solidFill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D09E82CE-7494-47C6-BFF2-B36702DC68C4}"/>
              </a:ext>
            </a:extLst>
          </p:cNvPr>
          <p:cNvSpPr/>
          <p:nvPr/>
        </p:nvSpPr>
        <p:spPr bwMode="auto">
          <a:xfrm>
            <a:off x="5142495" y="4721815"/>
            <a:ext cx="5538207" cy="450755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lIns="59417" tIns="29708" rIns="59417" bIns="29708"/>
          <a:lstStyle/>
          <a:p>
            <a:pPr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  <a:defRPr/>
            </a:pPr>
            <a:endParaRPr lang="zh-TW" altLang="en-US" sz="5000"/>
          </a:p>
        </p:txBody>
      </p:sp>
      <p:sp>
        <p:nvSpPr>
          <p:cNvPr id="65" name="Text Box 4">
            <a:extLst>
              <a:ext uri="{FF2B5EF4-FFF2-40B4-BE49-F238E27FC236}">
                <a16:creationId xmlns:a16="http://schemas.microsoft.com/office/drawing/2014/main" id="{6E165A3E-77FC-4FA1-88BF-09D6FF22D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69" y="396835"/>
            <a:ext cx="20552792" cy="3509595"/>
          </a:xfrm>
          <a:prstGeom prst="rect">
            <a:avLst/>
          </a:prstGeom>
          <a:gradFill flip="none" rotWithShape="1">
            <a:gsLst>
              <a:gs pos="0">
                <a:srgbClr val="FFCCFF"/>
              </a:gs>
              <a:gs pos="100000">
                <a:srgbClr val="FFCCFF">
                  <a:gamma/>
                  <a:tint val="11373"/>
                  <a:invGamma/>
                </a:srgbClr>
              </a:gs>
            </a:gsLst>
            <a:path path="rect">
              <a:fillToRect l="100000" t="100000"/>
            </a:path>
            <a:tileRect r="-100000" b="-100000"/>
          </a:gra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lIns="86327" tIns="43163" rIns="86327" bIns="43163"/>
          <a:lstStyle/>
          <a:p>
            <a:pPr defTabSz="863911">
              <a:defRPr/>
            </a:pPr>
            <a:endParaRPr kumimoji="0" lang="en-US" altLang="zh-TW" sz="14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863911">
              <a:defRPr/>
            </a:pPr>
            <a:r>
              <a:rPr kumimoji="0" lang="zh-TW" altLang="en-US" sz="5499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國立高雄科技大學 土木工程系 專題製作報告</a:t>
            </a:r>
            <a:endParaRPr kumimoji="0" lang="en-US" altLang="zh-TW" sz="5499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863911">
              <a:defRPr/>
            </a:pPr>
            <a:endParaRPr kumimoji="0" lang="zh-TW" altLang="en-US" sz="20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863911" eaLnBrk="1" fontAlgn="ctr" hangingPunct="1">
              <a:lnSpc>
                <a:spcPct val="30000"/>
              </a:lnSpc>
              <a:spcBef>
                <a:spcPct val="50000"/>
              </a:spcBef>
              <a:buClr>
                <a:srgbClr val="FF3300"/>
              </a:buClr>
              <a:defRPr/>
            </a:pPr>
            <a:r>
              <a:rPr lang="zh-TW" altLang="en-US" sz="6099" dirty="0"/>
              <a:t>職災案例分析及預防</a:t>
            </a:r>
            <a:r>
              <a:rPr lang="en-US" altLang="zh-TW" sz="6099" dirty="0"/>
              <a:t>-</a:t>
            </a:r>
            <a:r>
              <a:rPr lang="zh-TW" altLang="en-US" sz="6099" dirty="0"/>
              <a:t>以營造業為例</a:t>
            </a:r>
            <a:endParaRPr lang="zh-TW" altLang="zh-TW" sz="6099" dirty="0"/>
          </a:p>
          <a:p>
            <a:pPr algn="ctr" defTabSz="863911" eaLnBrk="1" fontAlgn="ctr" hangingPunct="1">
              <a:lnSpc>
                <a:spcPct val="30000"/>
              </a:lnSpc>
              <a:spcBef>
                <a:spcPct val="50000"/>
              </a:spcBef>
              <a:buClr>
                <a:srgbClr val="FF3300"/>
              </a:buClr>
              <a:defRPr/>
            </a:pPr>
            <a:endParaRPr lang="en-US" altLang="zh-TW" sz="4500" dirty="0"/>
          </a:p>
          <a:p>
            <a:pPr algn="ctr" defTabSz="863911" eaLnBrk="1" fontAlgn="ctr" hangingPunct="1">
              <a:lnSpc>
                <a:spcPct val="30000"/>
              </a:lnSpc>
              <a:spcBef>
                <a:spcPct val="50000"/>
              </a:spcBef>
              <a:buClr>
                <a:srgbClr val="FF3300"/>
              </a:buClr>
              <a:defRPr/>
            </a:pPr>
            <a:r>
              <a:rPr kumimoji="0" lang="zh-TW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指導教授：林宗曾 教授     專題生：</a:t>
            </a:r>
            <a:r>
              <a:rPr kumimoji="0" lang="zh-TW" altLang="en-US" sz="3600" dirty="0">
                <a:solidFill>
                  <a:schemeClr val="tx1"/>
                </a:solidFill>
                <a:latin typeface="Times New Roman" pitchFamily="18" charset="0"/>
              </a:rPr>
              <a:t>陳國維、林子翔、江芷瑄</a:t>
            </a:r>
            <a:endParaRPr kumimoji="0" lang="en-US" altLang="zh-TW" sz="36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119" name="圖片 1">
            <a:extLst>
              <a:ext uri="{FF2B5EF4-FFF2-40B4-BE49-F238E27FC236}">
                <a16:creationId xmlns:a16="http://schemas.microsoft.com/office/drawing/2014/main" id="{5A6A87F6-E959-4C20-868C-1159C4637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776" y="579379"/>
            <a:ext cx="963512" cy="93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圖片 68">
            <a:extLst>
              <a:ext uri="{FF2B5EF4-FFF2-40B4-BE49-F238E27FC236}">
                <a16:creationId xmlns:a16="http://schemas.microsoft.com/office/drawing/2014/main" id="{A34D2A04-9447-4380-BE3D-16C9B6E503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8"/>
          <a:stretch>
            <a:fillRect/>
          </a:stretch>
        </p:blipFill>
        <p:spPr bwMode="auto">
          <a:xfrm>
            <a:off x="747169" y="8219214"/>
            <a:ext cx="4395326" cy="483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1" name="矩形 69">
            <a:extLst>
              <a:ext uri="{FF2B5EF4-FFF2-40B4-BE49-F238E27FC236}">
                <a16:creationId xmlns:a16="http://schemas.microsoft.com/office/drawing/2014/main" id="{4F2A73ED-AEA8-49AA-9126-4148C5014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788" y="5100103"/>
            <a:ext cx="9665273" cy="272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64" tIns="46332" rIns="92664" bIns="46332">
            <a:spAutoFit/>
          </a:bodyPr>
          <a:lstStyle>
            <a:lvl1pPr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just"/>
            <a:r>
              <a:rPr lang="zh-TW" altLang="en-US" sz="2600" b="0">
                <a:solidFill>
                  <a:schemeClr val="tx1"/>
                </a:solidFill>
              </a:rPr>
              <a:t>　　</a:t>
            </a:r>
            <a:r>
              <a:rPr lang="zh-TW" altLang="en-US" sz="2400" b="0">
                <a:solidFill>
                  <a:schemeClr val="tx1"/>
                </a:solidFill>
              </a:rPr>
              <a:t>我國近年來已轉型為已開發國家，基礎建設仍有大量的需求，營造業角色亦吃重。其產業作業場所處室外居多，變異性高的作業環境。因此，職業災害的發生相較容易。國內歷年來工作場所重大職業災害死亡統計，營造業職業災害死亡人數所佔比例達 </a:t>
            </a:r>
            <a:r>
              <a:rPr lang="en-US" altLang="zh-TW" sz="2400" b="0">
                <a:solidFill>
                  <a:schemeClr val="tx1"/>
                </a:solidFill>
              </a:rPr>
              <a:t>50%</a:t>
            </a:r>
            <a:r>
              <a:rPr lang="zh-TW" altLang="en-US" sz="2400" b="0">
                <a:solidFill>
                  <a:schemeClr val="tx1"/>
                </a:solidFill>
              </a:rPr>
              <a:t>以上。根據行政院勞工委員會統計資料指出，</a:t>
            </a:r>
            <a:r>
              <a:rPr lang="en-US" altLang="zh-TW" sz="2400" b="0">
                <a:solidFill>
                  <a:schemeClr val="tx1"/>
                </a:solidFill>
              </a:rPr>
              <a:t>103</a:t>
            </a:r>
            <a:r>
              <a:rPr lang="zh-TW" altLang="en-US" sz="2400" b="0">
                <a:solidFill>
                  <a:schemeClr val="tx1"/>
                </a:solidFill>
              </a:rPr>
              <a:t>年全產業職業災害死亡千人率為</a:t>
            </a:r>
            <a:r>
              <a:rPr lang="en-US" altLang="zh-TW" sz="2400" b="0">
                <a:solidFill>
                  <a:schemeClr val="tx1"/>
                </a:solidFill>
              </a:rPr>
              <a:t>0.027</a:t>
            </a:r>
            <a:r>
              <a:rPr lang="zh-TW" altLang="en-US" sz="2400" b="0">
                <a:solidFill>
                  <a:schemeClr val="tx1"/>
                </a:solidFill>
              </a:rPr>
              <a:t>（不含交通事故），而營造業職業災害死亡千人率達</a:t>
            </a:r>
            <a:r>
              <a:rPr lang="en-US" altLang="zh-TW" sz="2400" b="0">
                <a:solidFill>
                  <a:schemeClr val="tx1"/>
                </a:solidFill>
              </a:rPr>
              <a:t>0.136</a:t>
            </a:r>
            <a:r>
              <a:rPr lang="zh-TW" altLang="en-US" sz="2400" b="0">
                <a:solidFill>
                  <a:schemeClr val="tx1"/>
                </a:solidFill>
              </a:rPr>
              <a:t>（不含交通事故），所以營造業為全產業職業災害死亡事故最高的產業。 </a:t>
            </a:r>
          </a:p>
        </p:txBody>
      </p:sp>
      <p:sp>
        <p:nvSpPr>
          <p:cNvPr id="4122" name="文字方塊 70">
            <a:extLst>
              <a:ext uri="{FF2B5EF4-FFF2-40B4-BE49-F238E27FC236}">
                <a16:creationId xmlns:a16="http://schemas.microsoft.com/office/drawing/2014/main" id="{F2A563E7-C2A9-42A8-B9AC-9F71CB9FA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468" y="7817618"/>
            <a:ext cx="4820732" cy="58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664" tIns="46332" rIns="92664" bIns="46332">
            <a:spAutoFit/>
          </a:bodyPr>
          <a:lstStyle>
            <a:lvl1pPr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r>
              <a:rPr lang="zh-TW" altLang="en-US" sz="1600">
                <a:solidFill>
                  <a:schemeClr val="tx1"/>
                </a:solidFill>
              </a:rPr>
              <a:t>民國</a:t>
            </a:r>
            <a:r>
              <a:rPr lang="en-US" altLang="zh-TW" sz="1600">
                <a:solidFill>
                  <a:schemeClr val="tx1"/>
                </a:solidFill>
              </a:rPr>
              <a:t>99~103</a:t>
            </a:r>
            <a:r>
              <a:rPr lang="zh-TW" altLang="en-US" sz="1600">
                <a:solidFill>
                  <a:schemeClr val="tx1"/>
                </a:solidFill>
              </a:rPr>
              <a:t>年重大職災案例死亡人數（依行業別）</a:t>
            </a:r>
          </a:p>
          <a:p>
            <a:endParaRPr lang="zh-TW" altLang="en-US" sz="1600">
              <a:solidFill>
                <a:schemeClr val="tx1"/>
              </a:solidFill>
            </a:endParaRPr>
          </a:p>
        </p:txBody>
      </p:sp>
      <p:pic>
        <p:nvPicPr>
          <p:cNvPr id="4123" name="圖片 72">
            <a:extLst>
              <a:ext uri="{FF2B5EF4-FFF2-40B4-BE49-F238E27FC236}">
                <a16:creationId xmlns:a16="http://schemas.microsoft.com/office/drawing/2014/main" id="{1C9C9C53-7F77-4E40-9CFB-F1B47C992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3"/>
          <a:stretch>
            <a:fillRect/>
          </a:stretch>
        </p:blipFill>
        <p:spPr bwMode="auto">
          <a:xfrm>
            <a:off x="5294880" y="8676366"/>
            <a:ext cx="4912797" cy="313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4" name="文字方塊 73">
            <a:extLst>
              <a:ext uri="{FF2B5EF4-FFF2-40B4-BE49-F238E27FC236}">
                <a16:creationId xmlns:a16="http://schemas.microsoft.com/office/drawing/2014/main" id="{F652DEE1-4068-48EF-8A4D-DA846268D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0595" y="11785953"/>
            <a:ext cx="4611204" cy="8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664" tIns="46332" rIns="92664" bIns="46332">
            <a:spAutoFit/>
          </a:bodyPr>
          <a:lstStyle>
            <a:lvl1pPr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r>
              <a:rPr lang="zh-TW" altLang="en-US" sz="1600">
                <a:solidFill>
                  <a:schemeClr val="tx1"/>
                </a:solidFill>
              </a:rPr>
              <a:t>民國</a:t>
            </a:r>
            <a:r>
              <a:rPr lang="en-US" altLang="zh-TW" sz="1600">
                <a:solidFill>
                  <a:schemeClr val="tx1"/>
                </a:solidFill>
              </a:rPr>
              <a:t>99~103</a:t>
            </a:r>
            <a:r>
              <a:rPr lang="zh-TW" altLang="en-US" sz="1600">
                <a:solidFill>
                  <a:schemeClr val="tx1"/>
                </a:solidFill>
              </a:rPr>
              <a:t>年度我國重大職災案例死亡人數變化</a:t>
            </a:r>
            <a:endParaRPr lang="en-US" altLang="zh-TW" sz="1600">
              <a:solidFill>
                <a:schemeClr val="tx1"/>
              </a:solidFill>
            </a:endParaRPr>
          </a:p>
          <a:p>
            <a:r>
              <a:rPr lang="en-US" altLang="zh-TW" sz="1600">
                <a:solidFill>
                  <a:schemeClr val="tx1"/>
                </a:solidFill>
              </a:rPr>
              <a:t>             </a:t>
            </a:r>
            <a:r>
              <a:rPr lang="zh-TW" altLang="en-US" sz="1600">
                <a:solidFill>
                  <a:schemeClr val="tx1"/>
                </a:solidFill>
              </a:rPr>
              <a:t>（依行業別）</a:t>
            </a:r>
          </a:p>
          <a:p>
            <a:endParaRPr lang="zh-TW" altLang="en-US" sz="1600">
              <a:solidFill>
                <a:schemeClr val="tx1"/>
              </a:solidFill>
            </a:endParaRPr>
          </a:p>
        </p:txBody>
      </p:sp>
      <p:sp>
        <p:nvSpPr>
          <p:cNvPr id="4125" name="文字方塊 45">
            <a:extLst>
              <a:ext uri="{FF2B5EF4-FFF2-40B4-BE49-F238E27FC236}">
                <a16:creationId xmlns:a16="http://schemas.microsoft.com/office/drawing/2014/main" id="{BECD03C9-C26F-48C4-A777-7896B2819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088" y="14081235"/>
            <a:ext cx="9777973" cy="4404850"/>
          </a:xfrm>
          <a:prstGeom prst="rect">
            <a:avLst/>
          </a:prstGeom>
          <a:noFill/>
          <a:ln w="76200">
            <a:solidFill>
              <a:srgbClr val="FFC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664" tIns="46332" rIns="92664" bIns="46332">
            <a:spAutoFit/>
          </a:bodyPr>
          <a:lstStyle>
            <a:lvl1pPr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zh-TW" sz="1800">
              <a:solidFill>
                <a:schemeClr val="tx1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zh-TW" sz="2800">
              <a:solidFill>
                <a:schemeClr val="tx1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zh-TW" sz="2800">
              <a:solidFill>
                <a:schemeClr val="tx1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zh-TW" sz="2800">
              <a:solidFill>
                <a:schemeClr val="tx1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zh-TW" sz="2800">
              <a:solidFill>
                <a:schemeClr val="tx1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zh-TW" sz="2800">
              <a:solidFill>
                <a:schemeClr val="tx1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zh-TW" sz="3000">
              <a:solidFill>
                <a:schemeClr val="tx1"/>
              </a:solidFill>
            </a:endParaRPr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BBEB96DF-5486-42E5-98DE-586A07AC3AED}"/>
              </a:ext>
            </a:extLst>
          </p:cNvPr>
          <p:cNvSpPr/>
          <p:nvPr/>
        </p:nvSpPr>
        <p:spPr bwMode="auto">
          <a:xfrm>
            <a:off x="9999518" y="13257413"/>
            <a:ext cx="218516" cy="452377"/>
          </a:xfrm>
          <a:prstGeom prst="rect">
            <a:avLst/>
          </a:prstGeo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lin ang="0" scaled="1"/>
            <a:tileRect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lIns="59417" tIns="29708" rIns="59417" bIns="29708"/>
          <a:lstStyle/>
          <a:p>
            <a:pPr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  <a:defRPr/>
            </a:pPr>
            <a:endParaRPr lang="zh-TW" altLang="en-US" sz="5000"/>
          </a:p>
        </p:txBody>
      </p:sp>
      <p:pic>
        <p:nvPicPr>
          <p:cNvPr id="4129" name="圖片 5">
            <a:extLst>
              <a:ext uri="{FF2B5EF4-FFF2-40B4-BE49-F238E27FC236}">
                <a16:creationId xmlns:a16="http://schemas.microsoft.com/office/drawing/2014/main" id="{8995A15A-A8D8-48F2-90BD-6D7D87D739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2402" b="494"/>
          <a:stretch>
            <a:fillRect/>
          </a:stretch>
        </p:blipFill>
        <p:spPr bwMode="auto">
          <a:xfrm>
            <a:off x="5532980" y="14216158"/>
            <a:ext cx="4273101" cy="411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0" name="矩形 137">
            <a:extLst>
              <a:ext uri="{FF2B5EF4-FFF2-40B4-BE49-F238E27FC236}">
                <a16:creationId xmlns:a16="http://schemas.microsoft.com/office/drawing/2014/main" id="{1A9629A5-FA6F-46C9-A17A-6ED794DF6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725" y="14024092"/>
            <a:ext cx="4650887" cy="454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64" tIns="46332" rIns="92664" bIns="46332">
            <a:spAutoFit/>
          </a:bodyPr>
          <a:lstStyle>
            <a:lvl1pPr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r>
              <a:rPr lang="zh-TW" altLang="en-US" sz="2400" b="0">
                <a:solidFill>
                  <a:schemeClr val="tx1"/>
                </a:solidFill>
              </a:rPr>
              <a:t>研究流程與內容</a:t>
            </a:r>
            <a:endParaRPr lang="en-US" altLang="zh-TW" sz="2400" b="0">
              <a:solidFill>
                <a:schemeClr val="tx1"/>
              </a:solidFill>
            </a:endParaRPr>
          </a:p>
          <a:p>
            <a:r>
              <a:rPr lang="zh-TW" altLang="en-US" sz="2400" b="0">
                <a:solidFill>
                  <a:schemeClr val="tx1"/>
                </a:solidFill>
              </a:rPr>
              <a:t>一、明確建立研究目的與範圍。</a:t>
            </a:r>
            <a:endParaRPr lang="en-US" altLang="zh-TW" sz="2400" b="0">
              <a:solidFill>
                <a:schemeClr val="tx1"/>
              </a:solidFill>
            </a:endParaRPr>
          </a:p>
          <a:p>
            <a:r>
              <a:rPr lang="zh-TW" altLang="en-US" sz="2400" b="0">
                <a:solidFill>
                  <a:schemeClr val="tx1"/>
                </a:solidFill>
              </a:rPr>
              <a:t>二、彙集</a:t>
            </a:r>
            <a:r>
              <a:rPr lang="en-US" altLang="zh-TW" sz="2400" b="0">
                <a:solidFill>
                  <a:schemeClr val="tx1"/>
                </a:solidFill>
              </a:rPr>
              <a:t>99-103</a:t>
            </a:r>
            <a:r>
              <a:rPr lang="zh-TW" altLang="en-US" sz="2400" b="0">
                <a:solidFill>
                  <a:schemeClr val="tx1"/>
                </a:solidFill>
              </a:rPr>
              <a:t>年營造業職業災</a:t>
            </a:r>
            <a:endParaRPr lang="en-US" altLang="zh-TW" sz="2400" b="0">
              <a:solidFill>
                <a:schemeClr val="tx1"/>
              </a:solidFill>
            </a:endParaRPr>
          </a:p>
          <a:p>
            <a:r>
              <a:rPr lang="en-US" altLang="zh-TW" sz="2400" b="0">
                <a:solidFill>
                  <a:schemeClr val="tx1"/>
                </a:solidFill>
              </a:rPr>
              <a:t>    </a:t>
            </a:r>
            <a:r>
              <a:rPr lang="zh-TW" altLang="en-US" sz="2400" b="0">
                <a:solidFill>
                  <a:schemeClr val="tx1"/>
                </a:solidFill>
              </a:rPr>
              <a:t>害死亡案例，並建立職業災</a:t>
            </a:r>
            <a:endParaRPr lang="en-US" altLang="zh-TW" sz="2400" b="0">
              <a:solidFill>
                <a:schemeClr val="tx1"/>
              </a:solidFill>
            </a:endParaRPr>
          </a:p>
          <a:p>
            <a:r>
              <a:rPr lang="en-US" altLang="zh-TW" sz="2400" b="0">
                <a:solidFill>
                  <a:schemeClr val="tx1"/>
                </a:solidFill>
              </a:rPr>
              <a:t>    </a:t>
            </a:r>
            <a:r>
              <a:rPr lang="zh-TW" altLang="en-US" sz="2400" b="0">
                <a:solidFill>
                  <a:schemeClr val="tx1"/>
                </a:solidFill>
              </a:rPr>
              <a:t>害死亡之危害因子。</a:t>
            </a:r>
            <a:endParaRPr lang="en-US" altLang="zh-TW" sz="2400" b="0">
              <a:solidFill>
                <a:schemeClr val="tx1"/>
              </a:solidFill>
            </a:endParaRPr>
          </a:p>
          <a:p>
            <a:r>
              <a:rPr lang="zh-TW" altLang="en-US" sz="2400" b="0">
                <a:solidFill>
                  <a:schemeClr val="tx1"/>
                </a:solidFill>
              </a:rPr>
              <a:t>三、文獻回顧、並就職業災害死</a:t>
            </a:r>
            <a:endParaRPr lang="en-US" altLang="zh-TW" sz="2400" b="0">
              <a:solidFill>
                <a:schemeClr val="tx1"/>
              </a:solidFill>
            </a:endParaRPr>
          </a:p>
          <a:p>
            <a:r>
              <a:rPr lang="en-US" altLang="zh-TW" sz="2400" b="0">
                <a:solidFill>
                  <a:schemeClr val="tx1"/>
                </a:solidFill>
              </a:rPr>
              <a:t>    </a:t>
            </a:r>
            <a:r>
              <a:rPr lang="zh-TW" altLang="en-US" sz="2400" b="0">
                <a:solidFill>
                  <a:schemeClr val="tx1"/>
                </a:solidFill>
              </a:rPr>
              <a:t>亡案例建立之準則以概略新</a:t>
            </a:r>
            <a:endParaRPr lang="en-US" altLang="zh-TW" sz="2400" b="0">
              <a:solidFill>
                <a:schemeClr val="tx1"/>
              </a:solidFill>
            </a:endParaRPr>
          </a:p>
          <a:p>
            <a:r>
              <a:rPr lang="en-US" altLang="zh-TW" sz="2400" b="0">
                <a:solidFill>
                  <a:schemeClr val="tx1"/>
                </a:solidFill>
              </a:rPr>
              <a:t>    </a:t>
            </a:r>
            <a:r>
              <a:rPr lang="zh-TW" altLang="en-US" sz="2400" b="0">
                <a:solidFill>
                  <a:schemeClr val="tx1"/>
                </a:solidFill>
              </a:rPr>
              <a:t>骨牌理論方法加以分析。</a:t>
            </a:r>
            <a:endParaRPr lang="en-US" altLang="zh-TW" sz="2400" b="0">
              <a:solidFill>
                <a:schemeClr val="tx1"/>
              </a:solidFill>
            </a:endParaRPr>
          </a:p>
          <a:p>
            <a:r>
              <a:rPr lang="zh-TW" altLang="en-US" sz="2400" b="0">
                <a:solidFill>
                  <a:schemeClr val="tx1"/>
                </a:solidFill>
              </a:rPr>
              <a:t>四、分析結果進行探討，並建立</a:t>
            </a:r>
            <a:endParaRPr lang="en-US" altLang="zh-TW" sz="2400" b="0">
              <a:solidFill>
                <a:schemeClr val="tx1"/>
              </a:solidFill>
            </a:endParaRPr>
          </a:p>
          <a:p>
            <a:r>
              <a:rPr lang="en-US" altLang="zh-TW" sz="2400" b="0">
                <a:solidFill>
                  <a:schemeClr val="tx1"/>
                </a:solidFill>
              </a:rPr>
              <a:t>    </a:t>
            </a:r>
            <a:r>
              <a:rPr lang="zh-TW" altLang="en-US" sz="2400" b="0">
                <a:solidFill>
                  <a:schemeClr val="tx1"/>
                </a:solidFill>
              </a:rPr>
              <a:t>營造產業勞工安全管理對策</a:t>
            </a:r>
            <a:endParaRPr lang="en-US" altLang="zh-TW" sz="2400" b="0">
              <a:solidFill>
                <a:schemeClr val="tx1"/>
              </a:solidFill>
            </a:endParaRPr>
          </a:p>
          <a:p>
            <a:r>
              <a:rPr lang="en-US" altLang="zh-TW" sz="2400" b="0">
                <a:solidFill>
                  <a:schemeClr val="tx1"/>
                </a:solidFill>
              </a:rPr>
              <a:t>    </a:t>
            </a:r>
            <a:r>
              <a:rPr lang="zh-TW" altLang="en-US" sz="2400" b="0">
                <a:solidFill>
                  <a:schemeClr val="tx1"/>
                </a:solidFill>
              </a:rPr>
              <a:t>進行問卷調查。</a:t>
            </a:r>
            <a:endParaRPr lang="en-US" altLang="zh-TW" sz="2400" b="0">
              <a:solidFill>
                <a:schemeClr val="tx1"/>
              </a:solidFill>
            </a:endParaRPr>
          </a:p>
          <a:p>
            <a:r>
              <a:rPr lang="zh-TW" altLang="en-US" sz="2400" b="0">
                <a:solidFill>
                  <a:schemeClr val="tx1"/>
                </a:solidFill>
              </a:rPr>
              <a:t>五、提出結論與建議。</a:t>
            </a:r>
          </a:p>
        </p:txBody>
      </p:sp>
      <p:sp>
        <p:nvSpPr>
          <p:cNvPr id="4131" name="文字方塊 46">
            <a:extLst>
              <a:ext uri="{FF2B5EF4-FFF2-40B4-BE49-F238E27FC236}">
                <a16:creationId xmlns:a16="http://schemas.microsoft.com/office/drawing/2014/main" id="{860C8604-94FE-4ECF-B5A3-2DD000F1E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896" y="19478168"/>
            <a:ext cx="9771624" cy="4842954"/>
          </a:xfrm>
          <a:prstGeom prst="rect">
            <a:avLst/>
          </a:prstGeom>
          <a:noFill/>
          <a:ln w="76200">
            <a:solidFill>
              <a:srgbClr val="7030A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664" tIns="46332" rIns="92664" bIns="46332">
            <a:spAutoFit/>
          </a:bodyPr>
          <a:lstStyle>
            <a:lvl1pPr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zh-TW" sz="2400">
              <a:solidFill>
                <a:schemeClr val="tx1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zh-TW" sz="2400">
              <a:solidFill>
                <a:schemeClr val="tx1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zh-TW" sz="2400">
              <a:solidFill>
                <a:schemeClr val="tx1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zh-TW" sz="2400">
              <a:solidFill>
                <a:schemeClr val="tx1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zh-TW" sz="2400">
              <a:solidFill>
                <a:schemeClr val="tx1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zh-TW" sz="2400">
              <a:solidFill>
                <a:schemeClr val="tx1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zh-TW" sz="2400">
              <a:solidFill>
                <a:schemeClr val="tx1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zh-TW" sz="2400">
              <a:solidFill>
                <a:schemeClr val="tx1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zh-TW" sz="1400">
              <a:solidFill>
                <a:schemeClr val="tx1"/>
              </a:solidFill>
            </a:endParaRPr>
          </a:p>
        </p:txBody>
      </p:sp>
      <p:sp>
        <p:nvSpPr>
          <p:cNvPr id="140" name="矩形 139">
            <a:extLst>
              <a:ext uri="{FF2B5EF4-FFF2-40B4-BE49-F238E27FC236}">
                <a16:creationId xmlns:a16="http://schemas.microsoft.com/office/drawing/2014/main" id="{C3620744-6A79-4888-842C-18D4081A2C21}"/>
              </a:ext>
            </a:extLst>
          </p:cNvPr>
          <p:cNvSpPr/>
          <p:nvPr/>
        </p:nvSpPr>
        <p:spPr bwMode="auto">
          <a:xfrm>
            <a:off x="4283774" y="18954484"/>
            <a:ext cx="6120037" cy="54494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lIns="59417" tIns="29708" rIns="59417" bIns="29708"/>
          <a:lstStyle/>
          <a:p>
            <a:pPr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  <a:defRPr/>
            </a:pPr>
            <a:endParaRPr lang="zh-TW" altLang="en-US" sz="5000"/>
          </a:p>
        </p:txBody>
      </p:sp>
      <p:sp>
        <p:nvSpPr>
          <p:cNvPr id="4135" name="矩形 6">
            <a:extLst>
              <a:ext uri="{FF2B5EF4-FFF2-40B4-BE49-F238E27FC236}">
                <a16:creationId xmlns:a16="http://schemas.microsoft.com/office/drawing/2014/main" id="{4743D65B-846B-4CA8-A847-40C22F7F6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296" y="19416263"/>
            <a:ext cx="9628764" cy="231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64" tIns="46332" rIns="92664" bIns="46332">
            <a:spAutoFit/>
          </a:bodyPr>
          <a:lstStyle>
            <a:lvl1pPr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just"/>
            <a:r>
              <a:rPr lang="zh-TW" altLang="en-US" sz="2400" b="0">
                <a:solidFill>
                  <a:schemeClr val="tx1"/>
                </a:solidFill>
              </a:rPr>
              <a:t>　　在營造業以外行業的重大職災案例統計報告，並依行業別、災害類型、災害媒介物的屬性來進行統計分析。主要以</a:t>
            </a:r>
            <a:r>
              <a:rPr lang="zh-TW" altLang="zh-TW" sz="2400" b="0">
                <a:solidFill>
                  <a:schemeClr val="tx1"/>
                </a:solidFill>
              </a:rPr>
              <a:t>骨牌理論觀念為「移走第三張骨牌注意力放在改善不安全的動作與不安全的狀況</a:t>
            </a:r>
            <a:r>
              <a:rPr lang="zh-TW" altLang="en-US" sz="2400" b="0">
                <a:solidFill>
                  <a:schemeClr val="tx1"/>
                </a:solidFill>
              </a:rPr>
              <a:t>」</a:t>
            </a:r>
            <a:r>
              <a:rPr lang="zh-TW" altLang="zh-TW" sz="2400" b="0">
                <a:solidFill>
                  <a:schemeClr val="tx1"/>
                </a:solidFill>
              </a:rPr>
              <a:t>來避免營造災害的發生</a:t>
            </a:r>
            <a:r>
              <a:rPr lang="zh-TW" altLang="en-US" sz="2400" b="0">
                <a:solidFill>
                  <a:schemeClr val="tx1"/>
                </a:solidFill>
              </a:rPr>
              <a:t>。</a:t>
            </a:r>
            <a:r>
              <a:rPr lang="zh-TW" altLang="zh-TW" sz="2400" b="0">
                <a:solidFill>
                  <a:schemeClr val="tx1"/>
                </a:solidFill>
              </a:rPr>
              <a:t>新的骨牌理論加入根本原因的觀念。其指的是人為因素與環境因素而言，這些恩訴多可藉由管理加以有效控制。</a:t>
            </a:r>
            <a:r>
              <a:rPr lang="zh-TW" altLang="en-US" sz="2400" b="0">
                <a:solidFill>
                  <a:schemeClr val="tx1"/>
                </a:solidFill>
              </a:rPr>
              <a:t>提供將這些檢核點編輯成可應用於工作場所防制，藉以預防重大職災。</a:t>
            </a:r>
          </a:p>
        </p:txBody>
      </p:sp>
      <p:pic>
        <p:nvPicPr>
          <p:cNvPr id="4136" name="圖片 143">
            <a:extLst>
              <a:ext uri="{FF2B5EF4-FFF2-40B4-BE49-F238E27FC236}">
                <a16:creationId xmlns:a16="http://schemas.microsoft.com/office/drawing/2014/main" id="{34041265-6818-4769-A95A-C86513351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t="15819" r="9167" b="12646"/>
          <a:stretch>
            <a:fillRect/>
          </a:stretch>
        </p:blipFill>
        <p:spPr bwMode="auto">
          <a:xfrm>
            <a:off x="790028" y="21721070"/>
            <a:ext cx="4500091" cy="2190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7" name="圖片 144">
            <a:extLst>
              <a:ext uri="{FF2B5EF4-FFF2-40B4-BE49-F238E27FC236}">
                <a16:creationId xmlns:a16="http://schemas.microsoft.com/office/drawing/2014/main" id="{41182829-6B3E-49D8-A27B-92E8AF002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9987" r="7079" b="2975"/>
          <a:stretch>
            <a:fillRect/>
          </a:stretch>
        </p:blipFill>
        <p:spPr bwMode="auto">
          <a:xfrm>
            <a:off x="5545678" y="21721070"/>
            <a:ext cx="4658824" cy="2190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8" name="文字方塊 145">
            <a:extLst>
              <a:ext uri="{FF2B5EF4-FFF2-40B4-BE49-F238E27FC236}">
                <a16:creationId xmlns:a16="http://schemas.microsoft.com/office/drawing/2014/main" id="{009A9014-8DA6-4C91-A7AB-E19F3925E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01" y="23873495"/>
            <a:ext cx="4609616" cy="46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664" tIns="46332" rIns="92664" bIns="46332">
            <a:spAutoFit/>
          </a:bodyPr>
          <a:lstStyle>
            <a:lvl1pPr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r>
              <a:rPr lang="en-US" altLang="zh-TW" sz="2400">
                <a:solidFill>
                  <a:schemeClr val="tx1"/>
                </a:solidFill>
              </a:rPr>
              <a:t>Heinrich</a:t>
            </a:r>
            <a:r>
              <a:rPr lang="zh-TW" altLang="zh-TW" sz="2400">
                <a:solidFill>
                  <a:schemeClr val="tx1"/>
                </a:solidFill>
              </a:rPr>
              <a:t>，</a:t>
            </a:r>
            <a:r>
              <a:rPr lang="en-US" altLang="zh-TW" sz="2400">
                <a:solidFill>
                  <a:schemeClr val="tx1"/>
                </a:solidFill>
              </a:rPr>
              <a:t>1959</a:t>
            </a:r>
            <a:r>
              <a:rPr lang="zh-TW" altLang="zh-TW" sz="2400">
                <a:solidFill>
                  <a:schemeClr val="tx1"/>
                </a:solidFill>
              </a:rPr>
              <a:t>，骨牌理論模型</a:t>
            </a:r>
            <a:endParaRPr lang="zh-TW" altLang="en-US" sz="2400">
              <a:solidFill>
                <a:schemeClr val="tx1"/>
              </a:solidFill>
            </a:endParaRPr>
          </a:p>
        </p:txBody>
      </p:sp>
      <p:sp>
        <p:nvSpPr>
          <p:cNvPr id="4139" name="文字方塊 146">
            <a:extLst>
              <a:ext uri="{FF2B5EF4-FFF2-40B4-BE49-F238E27FC236}">
                <a16:creationId xmlns:a16="http://schemas.microsoft.com/office/drawing/2014/main" id="{C5739150-A375-4DC9-B841-D3136B2EF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5840" y="23875083"/>
            <a:ext cx="4612791" cy="46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664" tIns="46332" rIns="92664" bIns="46332">
            <a:spAutoFit/>
          </a:bodyPr>
          <a:lstStyle>
            <a:lvl1pPr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r>
              <a:rPr lang="en-US" altLang="zh-TW" sz="2400">
                <a:solidFill>
                  <a:schemeClr val="tx1"/>
                </a:solidFill>
              </a:rPr>
              <a:t>Widner</a:t>
            </a:r>
            <a:r>
              <a:rPr lang="zh-TW" altLang="zh-TW" sz="2400">
                <a:solidFill>
                  <a:schemeClr val="tx1"/>
                </a:solidFill>
              </a:rPr>
              <a:t>，</a:t>
            </a:r>
            <a:r>
              <a:rPr lang="en-US" altLang="zh-TW" sz="2400">
                <a:solidFill>
                  <a:schemeClr val="tx1"/>
                </a:solidFill>
              </a:rPr>
              <a:t>1973</a:t>
            </a:r>
            <a:r>
              <a:rPr lang="zh-TW" altLang="zh-TW" sz="2400">
                <a:solidFill>
                  <a:schemeClr val="tx1"/>
                </a:solidFill>
              </a:rPr>
              <a:t>，新骨牌理論模</a:t>
            </a:r>
            <a:r>
              <a:rPr lang="zh-TW" altLang="en-US" sz="2400">
                <a:solidFill>
                  <a:schemeClr val="tx1"/>
                </a:solidFill>
              </a:rPr>
              <a:t>型</a:t>
            </a:r>
          </a:p>
        </p:txBody>
      </p:sp>
      <p:sp>
        <p:nvSpPr>
          <p:cNvPr id="4140" name="文字方塊 46">
            <a:extLst>
              <a:ext uri="{FF2B5EF4-FFF2-40B4-BE49-F238E27FC236}">
                <a16:creationId xmlns:a16="http://schemas.microsoft.com/office/drawing/2014/main" id="{8080C987-0D9A-4246-A2F2-257F3854F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896" y="25302094"/>
            <a:ext cx="9773212" cy="4600092"/>
          </a:xfrm>
          <a:prstGeom prst="rect">
            <a:avLst/>
          </a:prstGeom>
          <a:noFill/>
          <a:ln w="76200">
            <a:solidFill>
              <a:srgbClr val="925A3E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664" tIns="46332" rIns="92664" bIns="46332">
            <a:spAutoFit/>
          </a:bodyPr>
          <a:lstStyle>
            <a:lvl1pPr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zh-TW" sz="2800">
              <a:solidFill>
                <a:schemeClr val="tx1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zh-TW" sz="2800">
              <a:solidFill>
                <a:schemeClr val="tx1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zh-TW" sz="2800">
              <a:solidFill>
                <a:schemeClr val="tx1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zh-TW" sz="2800">
              <a:solidFill>
                <a:schemeClr val="tx1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zh-TW" sz="2800">
              <a:solidFill>
                <a:schemeClr val="tx1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zh-TW" sz="2800">
              <a:solidFill>
                <a:schemeClr val="tx1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zh-TW" sz="3000">
              <a:solidFill>
                <a:schemeClr val="tx1"/>
              </a:solidFill>
            </a:endParaRPr>
          </a:p>
        </p:txBody>
      </p:sp>
      <p:sp>
        <p:nvSpPr>
          <p:cNvPr id="149" name="矩形 148">
            <a:extLst>
              <a:ext uri="{FF2B5EF4-FFF2-40B4-BE49-F238E27FC236}">
                <a16:creationId xmlns:a16="http://schemas.microsoft.com/office/drawing/2014/main" id="{E399D133-CC6F-46A5-8A87-2075A0A72C1F}"/>
              </a:ext>
            </a:extLst>
          </p:cNvPr>
          <p:cNvSpPr/>
          <p:nvPr/>
        </p:nvSpPr>
        <p:spPr bwMode="auto">
          <a:xfrm>
            <a:off x="6407786" y="24824998"/>
            <a:ext cx="3976085" cy="54494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lIns="59417" tIns="29708" rIns="59417" bIns="29708"/>
          <a:lstStyle/>
          <a:p>
            <a:pPr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  <a:defRPr/>
            </a:pPr>
            <a:endParaRPr lang="zh-TW" altLang="en-US" sz="5000"/>
          </a:p>
        </p:txBody>
      </p:sp>
      <p:sp>
        <p:nvSpPr>
          <p:cNvPr id="4144" name="矩形 152">
            <a:extLst>
              <a:ext uri="{FF2B5EF4-FFF2-40B4-BE49-F238E27FC236}">
                <a16:creationId xmlns:a16="http://schemas.microsoft.com/office/drawing/2014/main" id="{3830C33C-8653-4BA7-A1BF-D67A41205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19" y="25289396"/>
            <a:ext cx="9309710" cy="194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64" tIns="46332" rIns="92664" bIns="46332">
            <a:spAutoFit/>
          </a:bodyPr>
          <a:lstStyle>
            <a:lvl1pPr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r>
              <a:rPr lang="zh-TW" altLang="en-US" sz="2400" b="0">
                <a:solidFill>
                  <a:schemeClr val="tx1"/>
                </a:solidFill>
              </a:rPr>
              <a:t>　　一般企業而言，安全工作是先由設施改善，要勞工遵守規定，在進步到整體的安全管理策略，及防止災害係由技術階段進步道系統階段。營造法規是考量主要營造工程的整體生命週期為主，也就是構想及規劃階段、設計、施工、使用及維護，甚至拆除等各階段相關人員的安全衛生條件。</a:t>
            </a:r>
          </a:p>
        </p:txBody>
      </p:sp>
      <p:pic>
        <p:nvPicPr>
          <p:cNvPr id="4145" name="圖片 154">
            <a:extLst>
              <a:ext uri="{FF2B5EF4-FFF2-40B4-BE49-F238E27FC236}">
                <a16:creationId xmlns:a16="http://schemas.microsoft.com/office/drawing/2014/main" id="{1328EFB3-EE00-44A6-A546-95A600B927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"/>
          <a:stretch>
            <a:fillRect/>
          </a:stretch>
        </p:blipFill>
        <p:spPr bwMode="auto">
          <a:xfrm>
            <a:off x="1001142" y="27165623"/>
            <a:ext cx="3928650" cy="247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6" name="圖片 155">
            <a:extLst>
              <a:ext uri="{FF2B5EF4-FFF2-40B4-BE49-F238E27FC236}">
                <a16:creationId xmlns:a16="http://schemas.microsoft.com/office/drawing/2014/main" id="{D071B14F-4C24-440F-8102-F0EFA73084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308" y="26803712"/>
            <a:ext cx="3503244" cy="269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47" name="矩形 156">
            <a:extLst>
              <a:ext uri="{FF2B5EF4-FFF2-40B4-BE49-F238E27FC236}">
                <a16:creationId xmlns:a16="http://schemas.microsoft.com/office/drawing/2014/main" id="{77BAA131-D925-429B-BFCA-6F4077343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325" y="26502119"/>
            <a:ext cx="9665273" cy="46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64" tIns="46332" rIns="92664" bIns="46332">
            <a:spAutoFit/>
          </a:bodyPr>
          <a:lstStyle>
            <a:lvl1pPr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just"/>
            <a:r>
              <a:rPr lang="zh-TW" altLang="en-US" sz="2400" b="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4148" name="文字方塊 157">
            <a:extLst>
              <a:ext uri="{FF2B5EF4-FFF2-40B4-BE49-F238E27FC236}">
                <a16:creationId xmlns:a16="http://schemas.microsoft.com/office/drawing/2014/main" id="{881E8978-23F5-499C-BFB5-C2DAFED94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8784" y="29518053"/>
            <a:ext cx="1873053" cy="33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664" tIns="46332" rIns="92664" bIns="46332">
            <a:spAutoFit/>
          </a:bodyPr>
          <a:lstStyle>
            <a:lvl1pPr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r>
              <a:rPr lang="zh-TW" altLang="en-US" sz="1600">
                <a:solidFill>
                  <a:schemeClr val="tx1"/>
                </a:solidFill>
              </a:rPr>
              <a:t>安全管理演進階段</a:t>
            </a:r>
          </a:p>
        </p:txBody>
      </p:sp>
      <p:sp>
        <p:nvSpPr>
          <p:cNvPr id="4149" name="文字方塊 158">
            <a:extLst>
              <a:ext uri="{FF2B5EF4-FFF2-40B4-BE49-F238E27FC236}">
                <a16:creationId xmlns:a16="http://schemas.microsoft.com/office/drawing/2014/main" id="{7726ADE9-FEA4-4185-AEE5-FF981BD24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8074" y="29508529"/>
            <a:ext cx="3138159" cy="33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664" tIns="46332" rIns="92664" bIns="46332">
            <a:spAutoFit/>
          </a:bodyPr>
          <a:lstStyle>
            <a:lvl1pPr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r>
              <a:rPr lang="zh-TW" altLang="en-US" sz="1600">
                <a:solidFill>
                  <a:schemeClr val="tx1"/>
                </a:solidFill>
              </a:rPr>
              <a:t>營造（設計與管理）安全概念圖</a:t>
            </a:r>
          </a:p>
        </p:txBody>
      </p:sp>
      <p:sp>
        <p:nvSpPr>
          <p:cNvPr id="165" name="矩形 164">
            <a:extLst>
              <a:ext uri="{FF2B5EF4-FFF2-40B4-BE49-F238E27FC236}">
                <a16:creationId xmlns:a16="http://schemas.microsoft.com/office/drawing/2014/main" id="{5189ABDF-E8D8-42DC-B867-8B67562D1518}"/>
              </a:ext>
            </a:extLst>
          </p:cNvPr>
          <p:cNvSpPr/>
          <p:nvPr/>
        </p:nvSpPr>
        <p:spPr bwMode="auto">
          <a:xfrm>
            <a:off x="16307848" y="4664783"/>
            <a:ext cx="4628289" cy="515847"/>
          </a:xfrm>
          <a:prstGeom prst="rect">
            <a:avLst/>
          </a:prstGeom>
          <a:gradFill flip="none" rotWithShape="1">
            <a:gsLst>
              <a:gs pos="100000">
                <a:srgbClr val="FFFF00">
                  <a:shade val="30000"/>
                  <a:satMod val="115000"/>
                  <a:alpha val="71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0">
                <a:srgbClr val="FFFF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lIns="59417" tIns="29708" rIns="59417" bIns="29708"/>
          <a:lstStyle/>
          <a:p>
            <a:pPr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  <a:defRPr/>
            </a:pPr>
            <a:endParaRPr lang="zh-TW" altLang="en-US" sz="5000"/>
          </a:p>
        </p:txBody>
      </p:sp>
      <p:sp>
        <p:nvSpPr>
          <p:cNvPr id="4153" name="文字方塊 52">
            <a:extLst>
              <a:ext uri="{FF2B5EF4-FFF2-40B4-BE49-F238E27FC236}">
                <a16:creationId xmlns:a16="http://schemas.microsoft.com/office/drawing/2014/main" id="{75668A8D-AE0D-443F-818A-F95A38575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0231" y="5119151"/>
            <a:ext cx="9762100" cy="8322388"/>
          </a:xfrm>
          <a:prstGeom prst="rect">
            <a:avLst/>
          </a:prstGeom>
          <a:noFill/>
          <a:ln w="76200">
            <a:solidFill>
              <a:srgbClr val="FF0066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664" tIns="46332" rIns="92664" bIns="46332">
            <a:spAutoFit/>
          </a:bodyPr>
          <a:lstStyle>
            <a:lvl1pPr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zh-TW" sz="2800">
              <a:solidFill>
                <a:schemeClr val="tx1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zh-TW" sz="2800">
              <a:solidFill>
                <a:schemeClr val="tx1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zh-TW" sz="2800">
              <a:solidFill>
                <a:schemeClr val="tx1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zh-TW" sz="2800">
              <a:solidFill>
                <a:schemeClr val="tx1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zh-TW" sz="2800">
              <a:solidFill>
                <a:schemeClr val="tx1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zh-TW" sz="2800">
              <a:solidFill>
                <a:schemeClr val="tx1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zh-TW" sz="2800">
              <a:solidFill>
                <a:schemeClr val="tx1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zh-TW" sz="2800">
              <a:solidFill>
                <a:schemeClr val="tx1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zh-TW" sz="2800">
              <a:solidFill>
                <a:schemeClr val="tx1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zh-TW" sz="2800">
              <a:solidFill>
                <a:schemeClr val="tx1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zh-TW" sz="2800">
              <a:solidFill>
                <a:schemeClr val="tx1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zh-TW" sz="2800">
              <a:solidFill>
                <a:schemeClr val="tx1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zh-TW" sz="1800"/>
          </a:p>
        </p:txBody>
      </p:sp>
      <p:pic>
        <p:nvPicPr>
          <p:cNvPr id="4154" name="圖片 169">
            <a:extLst>
              <a:ext uri="{FF2B5EF4-FFF2-40B4-BE49-F238E27FC236}">
                <a16:creationId xmlns:a16="http://schemas.microsoft.com/office/drawing/2014/main" id="{3230FAD5-2DA7-47AB-8687-EA8956AA6A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5"/>
          <a:stretch>
            <a:fillRect/>
          </a:stretch>
        </p:blipFill>
        <p:spPr bwMode="auto">
          <a:xfrm>
            <a:off x="16391927" y="8571601"/>
            <a:ext cx="4181036" cy="475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55" name="矩形 170">
            <a:extLst>
              <a:ext uri="{FF2B5EF4-FFF2-40B4-BE49-F238E27FC236}">
                <a16:creationId xmlns:a16="http://schemas.microsoft.com/office/drawing/2014/main" id="{660E97CB-A9E2-4DCF-8C08-BE558DB7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3728" y="5209629"/>
            <a:ext cx="9565271" cy="304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64" tIns="46332" rIns="92664" bIns="46332">
            <a:spAutoFit/>
          </a:bodyPr>
          <a:lstStyle>
            <a:lvl1pPr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r>
              <a:rPr lang="zh-TW" altLang="en-US" sz="2400" b="0">
                <a:solidFill>
                  <a:schemeClr val="tx1"/>
                </a:solidFill>
              </a:rPr>
              <a:t>重大職業災害依災害類型統計結果</a:t>
            </a:r>
          </a:p>
          <a:p>
            <a:pPr algn="just"/>
            <a:r>
              <a:rPr lang="zh-TW" altLang="en-US" sz="2400" b="0">
                <a:solidFill>
                  <a:schemeClr val="tx1"/>
                </a:solidFill>
              </a:rPr>
              <a:t>　　由表中可以看出，依災害類型來分析的話，職災死亡情形最嚴重的前</a:t>
            </a:r>
            <a:r>
              <a:rPr lang="en-US" altLang="zh-TW" sz="2400" b="0">
                <a:solidFill>
                  <a:schemeClr val="tx1"/>
                </a:solidFill>
              </a:rPr>
              <a:t>3</a:t>
            </a:r>
            <a:r>
              <a:rPr lang="zh-TW" altLang="en-US" sz="2400" b="0">
                <a:solidFill>
                  <a:schemeClr val="tx1"/>
                </a:solidFill>
              </a:rPr>
              <a:t>種災害類型分別是墜落、滾落（</a:t>
            </a:r>
            <a:r>
              <a:rPr lang="en-US" altLang="zh-TW" sz="2400" b="0">
                <a:solidFill>
                  <a:schemeClr val="tx1"/>
                </a:solidFill>
              </a:rPr>
              <a:t>36.8%</a:t>
            </a:r>
            <a:r>
              <a:rPr lang="zh-TW" altLang="en-US" sz="2400" b="0">
                <a:solidFill>
                  <a:schemeClr val="tx1"/>
                </a:solidFill>
              </a:rPr>
              <a:t>），被夾、被捲（</a:t>
            </a:r>
            <a:r>
              <a:rPr lang="en-US" altLang="zh-TW" sz="2400" b="0">
                <a:solidFill>
                  <a:schemeClr val="tx1"/>
                </a:solidFill>
              </a:rPr>
              <a:t>10.7%</a:t>
            </a:r>
            <a:r>
              <a:rPr lang="zh-TW" altLang="en-US" sz="2400" b="0">
                <a:solidFill>
                  <a:schemeClr val="tx1"/>
                </a:solidFill>
              </a:rPr>
              <a:t>），以及被撞（</a:t>
            </a:r>
            <a:r>
              <a:rPr lang="en-US" altLang="zh-TW" sz="2400" b="0">
                <a:solidFill>
                  <a:schemeClr val="tx1"/>
                </a:solidFill>
              </a:rPr>
              <a:t>10%</a:t>
            </a:r>
            <a:r>
              <a:rPr lang="zh-TW" altLang="en-US" sz="2400" b="0">
                <a:solidFill>
                  <a:schemeClr val="tx1"/>
                </a:solidFill>
              </a:rPr>
              <a:t>）。如果將各種災害類型的職災死亡情形依不同年度來呈現其分佈的話，結果如圖所示，依死亡人數由高而低依序呈現墜落、滾落，被夾、被捲，被撞，物體倒塌、崩塌，感電，物體飛落，其他，與有害物接觸，爆炸，跌倒、衝撞，火災，以及與高低溫接觸，總共</a:t>
            </a:r>
            <a:r>
              <a:rPr lang="en-US" altLang="zh-TW" sz="2400" b="0">
                <a:solidFill>
                  <a:schemeClr val="tx1"/>
                </a:solidFill>
              </a:rPr>
              <a:t>12</a:t>
            </a:r>
            <a:r>
              <a:rPr lang="zh-TW" altLang="en-US" sz="2400" b="0">
                <a:solidFill>
                  <a:schemeClr val="tx1"/>
                </a:solidFill>
              </a:rPr>
              <a:t>種災害類型在不同年度下的死亡統計次數分佈。</a:t>
            </a:r>
          </a:p>
        </p:txBody>
      </p:sp>
      <p:pic>
        <p:nvPicPr>
          <p:cNvPr id="4156" name="圖片 171">
            <a:extLst>
              <a:ext uri="{FF2B5EF4-FFF2-40B4-BE49-F238E27FC236}">
                <a16:creationId xmlns:a16="http://schemas.microsoft.com/office/drawing/2014/main" id="{941F594B-C1C5-4270-A64D-739C3E3346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" t="20261" r="11000" b="4178"/>
          <a:stretch>
            <a:fillRect/>
          </a:stretch>
        </p:blipFill>
        <p:spPr bwMode="auto">
          <a:xfrm>
            <a:off x="11055312" y="8792242"/>
            <a:ext cx="5179468" cy="346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57" name="文字方塊 172">
            <a:extLst>
              <a:ext uri="{FF2B5EF4-FFF2-40B4-BE49-F238E27FC236}">
                <a16:creationId xmlns:a16="http://schemas.microsoft.com/office/drawing/2014/main" id="{7ECDE06D-FBC6-4F96-A193-2967CAB65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79134" y="12092308"/>
            <a:ext cx="4257228" cy="33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64" tIns="46332" rIns="92664" bIns="46332">
            <a:spAutoFit/>
          </a:bodyPr>
          <a:lstStyle>
            <a:lvl1pPr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r>
              <a:rPr lang="zh-TW" altLang="en-US" sz="1600">
                <a:solidFill>
                  <a:schemeClr val="tx1"/>
                </a:solidFill>
              </a:rPr>
              <a:t>民國</a:t>
            </a:r>
            <a:r>
              <a:rPr lang="en-US" altLang="zh-TW" sz="1600">
                <a:solidFill>
                  <a:schemeClr val="tx1"/>
                </a:solidFill>
              </a:rPr>
              <a:t>99~103</a:t>
            </a:r>
            <a:r>
              <a:rPr lang="zh-TW" altLang="en-US" sz="1600">
                <a:solidFill>
                  <a:schemeClr val="tx1"/>
                </a:solidFill>
              </a:rPr>
              <a:t>年營造業重大職災死亡類型分析</a:t>
            </a:r>
          </a:p>
        </p:txBody>
      </p:sp>
      <p:sp>
        <p:nvSpPr>
          <p:cNvPr id="4158" name="文字方塊 173">
            <a:extLst>
              <a:ext uri="{FF2B5EF4-FFF2-40B4-BE49-F238E27FC236}">
                <a16:creationId xmlns:a16="http://schemas.microsoft.com/office/drawing/2014/main" id="{80CF6003-647B-4447-8BE6-5F473AC01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03047" y="8304930"/>
            <a:ext cx="3560389" cy="33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664" tIns="46332" rIns="92664" bIns="46332">
            <a:spAutoFit/>
          </a:bodyPr>
          <a:lstStyle>
            <a:lvl1pPr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r>
              <a:rPr lang="zh-TW" altLang="en-US" sz="1600">
                <a:solidFill>
                  <a:schemeClr val="tx1"/>
                </a:solidFill>
              </a:rPr>
              <a:t>民國</a:t>
            </a:r>
            <a:r>
              <a:rPr lang="en-US" altLang="zh-TW" sz="1600">
                <a:solidFill>
                  <a:schemeClr val="tx1"/>
                </a:solidFill>
              </a:rPr>
              <a:t>99~103</a:t>
            </a:r>
            <a:r>
              <a:rPr lang="zh-TW" altLang="en-US" sz="1600">
                <a:solidFill>
                  <a:schemeClr val="tx1"/>
                </a:solidFill>
              </a:rPr>
              <a:t>年重大職災案例死亡人數</a:t>
            </a:r>
          </a:p>
        </p:txBody>
      </p:sp>
      <p:sp>
        <p:nvSpPr>
          <p:cNvPr id="175" name="文字方塊 174">
            <a:extLst>
              <a:ext uri="{FF2B5EF4-FFF2-40B4-BE49-F238E27FC236}">
                <a16:creationId xmlns:a16="http://schemas.microsoft.com/office/drawing/2014/main" id="{46E56054-5B81-44A6-87B6-BC7841E91429}"/>
              </a:ext>
            </a:extLst>
          </p:cNvPr>
          <p:cNvSpPr txBox="1"/>
          <p:nvPr/>
        </p:nvSpPr>
        <p:spPr>
          <a:xfrm>
            <a:off x="10968009" y="14236794"/>
            <a:ext cx="9793847" cy="8189052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prstDash val="sysDash"/>
          </a:ln>
        </p:spPr>
        <p:txBody>
          <a:bodyPr lIns="92664" tIns="46332" rIns="92664" bIns="46332">
            <a:spAutoFit/>
          </a:bodyPr>
          <a:lstStyle/>
          <a:p>
            <a:pPr algn="just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  <a:defRPr/>
            </a:pPr>
            <a:endParaRPr lang="en-US" altLang="zh-TW" sz="2500" dirty="0">
              <a:solidFill>
                <a:schemeClr val="tx1"/>
              </a:solidFill>
            </a:endParaRPr>
          </a:p>
          <a:p>
            <a:pPr algn="just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  <a:defRPr/>
            </a:pPr>
            <a:endParaRPr lang="en-US" altLang="zh-TW" sz="2500" dirty="0">
              <a:solidFill>
                <a:schemeClr val="tx1"/>
              </a:solidFill>
            </a:endParaRPr>
          </a:p>
          <a:p>
            <a:pPr algn="just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  <a:defRPr/>
            </a:pPr>
            <a:endParaRPr lang="en-US" altLang="zh-TW" sz="2500" dirty="0">
              <a:solidFill>
                <a:schemeClr val="tx1"/>
              </a:solidFill>
            </a:endParaRPr>
          </a:p>
          <a:p>
            <a:pPr algn="just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  <a:defRPr/>
            </a:pPr>
            <a:endParaRPr lang="en-US" altLang="zh-TW" sz="2500" dirty="0">
              <a:solidFill>
                <a:schemeClr val="tx1"/>
              </a:solidFill>
            </a:endParaRPr>
          </a:p>
          <a:p>
            <a:pPr algn="just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  <a:defRPr/>
            </a:pPr>
            <a:endParaRPr lang="en-US" altLang="zh-TW" sz="2500" dirty="0">
              <a:solidFill>
                <a:schemeClr val="tx1"/>
              </a:solidFill>
            </a:endParaRPr>
          </a:p>
          <a:p>
            <a:pPr algn="just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  <a:defRPr/>
            </a:pPr>
            <a:endParaRPr lang="en-US" altLang="zh-TW" sz="2500" dirty="0">
              <a:solidFill>
                <a:schemeClr val="tx1"/>
              </a:solidFill>
            </a:endParaRPr>
          </a:p>
          <a:p>
            <a:pPr algn="just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  <a:defRPr/>
            </a:pPr>
            <a:endParaRPr lang="en-US" altLang="zh-TW" sz="2500" dirty="0">
              <a:solidFill>
                <a:schemeClr val="tx1"/>
              </a:solidFill>
            </a:endParaRPr>
          </a:p>
          <a:p>
            <a:pPr algn="just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  <a:defRPr/>
            </a:pPr>
            <a:endParaRPr lang="en-US" altLang="zh-TW" sz="2500" dirty="0">
              <a:solidFill>
                <a:schemeClr val="tx1"/>
              </a:solidFill>
            </a:endParaRPr>
          </a:p>
          <a:p>
            <a:pPr algn="just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  <a:defRPr/>
            </a:pPr>
            <a:endParaRPr lang="en-US" altLang="zh-TW" sz="2500" dirty="0">
              <a:solidFill>
                <a:schemeClr val="tx1"/>
              </a:solidFill>
            </a:endParaRPr>
          </a:p>
          <a:p>
            <a:pPr algn="just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  <a:defRPr/>
            </a:pPr>
            <a:endParaRPr lang="en-US" altLang="zh-TW" sz="2500" dirty="0">
              <a:solidFill>
                <a:schemeClr val="tx1"/>
              </a:solidFill>
            </a:endParaRPr>
          </a:p>
          <a:p>
            <a:pPr algn="just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  <a:defRPr/>
            </a:pPr>
            <a:endParaRPr lang="en-US" altLang="zh-TW" sz="2500" dirty="0">
              <a:solidFill>
                <a:schemeClr val="tx1"/>
              </a:solidFill>
            </a:endParaRPr>
          </a:p>
          <a:p>
            <a:pPr algn="just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  <a:defRPr/>
            </a:pPr>
            <a:endParaRPr lang="en-US" altLang="zh-TW" sz="2500" dirty="0">
              <a:solidFill>
                <a:schemeClr val="tx1"/>
              </a:solidFill>
            </a:endParaRPr>
          </a:p>
          <a:p>
            <a:pPr algn="just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  <a:defRPr/>
            </a:pPr>
            <a:endParaRPr lang="en-US" altLang="zh-TW" sz="1100" dirty="0">
              <a:solidFill>
                <a:schemeClr val="tx1"/>
              </a:solidFill>
            </a:endParaRPr>
          </a:p>
          <a:p>
            <a:pPr algn="just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  <a:defRPr/>
            </a:pPr>
            <a:endParaRPr lang="en-US" altLang="zh-TW" sz="1200" dirty="0">
              <a:solidFill>
                <a:schemeClr val="tx1"/>
              </a:solidFill>
            </a:endParaRPr>
          </a:p>
          <a:p>
            <a:pPr algn="just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  <a:defRPr/>
            </a:pPr>
            <a:endParaRPr lang="en-US" altLang="zh-TW" sz="1400" dirty="0">
              <a:solidFill>
                <a:schemeClr val="tx1"/>
              </a:solidFill>
            </a:endParaRPr>
          </a:p>
          <a:p>
            <a:pPr algn="just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  <a:defRPr/>
            </a:pPr>
            <a:endParaRPr lang="en-US" altLang="zh-TW" sz="1200" dirty="0">
              <a:solidFill>
                <a:schemeClr val="tx1"/>
              </a:solidFill>
            </a:endParaRPr>
          </a:p>
        </p:txBody>
      </p:sp>
      <p:sp>
        <p:nvSpPr>
          <p:cNvPr id="176" name="矩形 175">
            <a:extLst>
              <a:ext uri="{FF2B5EF4-FFF2-40B4-BE49-F238E27FC236}">
                <a16:creationId xmlns:a16="http://schemas.microsoft.com/office/drawing/2014/main" id="{119D5062-B646-4CF2-8E1D-FE68C0513AE2}"/>
              </a:ext>
            </a:extLst>
          </p:cNvPr>
          <p:cNvSpPr/>
          <p:nvPr/>
        </p:nvSpPr>
        <p:spPr bwMode="auto">
          <a:xfrm>
            <a:off x="15550644" y="13859073"/>
            <a:ext cx="5344521" cy="409252"/>
          </a:xfrm>
          <a:prstGeom prst="rect">
            <a:avLst/>
          </a:prstGeom>
          <a:gradFill flip="none" rotWithShape="1">
            <a:gsLst>
              <a:gs pos="0">
                <a:srgbClr val="808000">
                  <a:tint val="66000"/>
                  <a:satMod val="160000"/>
                </a:srgbClr>
              </a:gs>
              <a:gs pos="50000">
                <a:srgbClr val="808000">
                  <a:tint val="44500"/>
                  <a:satMod val="160000"/>
                </a:srgbClr>
              </a:gs>
              <a:gs pos="100000">
                <a:srgbClr val="808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lIns="59417" tIns="29708" rIns="59417" bIns="29708"/>
          <a:lstStyle/>
          <a:p>
            <a:pPr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  <a:defRPr/>
            </a:pPr>
            <a:endParaRPr lang="zh-TW" altLang="en-US" sz="5000"/>
          </a:p>
        </p:txBody>
      </p:sp>
      <p:pic>
        <p:nvPicPr>
          <p:cNvPr id="4163" name="圖片 181">
            <a:extLst>
              <a:ext uri="{FF2B5EF4-FFF2-40B4-BE49-F238E27FC236}">
                <a16:creationId xmlns:a16="http://schemas.microsoft.com/office/drawing/2014/main" id="{DD1226BF-F255-4E1E-ADDB-7827EB46A63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7801" y="14287589"/>
            <a:ext cx="3809600" cy="262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4" name="圖片 182">
            <a:extLst>
              <a:ext uri="{FF2B5EF4-FFF2-40B4-BE49-F238E27FC236}">
                <a16:creationId xmlns:a16="http://schemas.microsoft.com/office/drawing/2014/main" id="{6EA8F46A-FE0E-4A80-BC92-335755CEEC3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7802" y="16892403"/>
            <a:ext cx="3855633" cy="288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5" name="圖片 183">
            <a:extLst>
              <a:ext uri="{FF2B5EF4-FFF2-40B4-BE49-F238E27FC236}">
                <a16:creationId xmlns:a16="http://schemas.microsoft.com/office/drawing/2014/main" id="{DAAE16E2-0682-456D-A6F7-91BB22F7EF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7801" y="19713095"/>
            <a:ext cx="3809600" cy="265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" name="矩形 184">
            <a:extLst>
              <a:ext uri="{FF2B5EF4-FFF2-40B4-BE49-F238E27FC236}">
                <a16:creationId xmlns:a16="http://schemas.microsoft.com/office/drawing/2014/main" id="{FE2BEA65-CEF8-4D09-8EB5-4EDC46A3A897}"/>
              </a:ext>
            </a:extLst>
          </p:cNvPr>
          <p:cNvSpPr/>
          <p:nvPr/>
        </p:nvSpPr>
        <p:spPr>
          <a:xfrm>
            <a:off x="11041027" y="14419337"/>
            <a:ext cx="5393759" cy="7514436"/>
          </a:xfrm>
          <a:prstGeom prst="rect">
            <a:avLst/>
          </a:prstGeom>
        </p:spPr>
        <p:txBody>
          <a:bodyPr lIns="92664" tIns="46332" rIns="92664" bIns="46332">
            <a:spAutoFit/>
          </a:bodyPr>
          <a:lstStyle/>
          <a:p>
            <a:pPr indent="463326">
              <a:spcAft>
                <a:spcPts val="0"/>
              </a:spcAft>
              <a:defRPr/>
            </a:pPr>
            <a:r>
              <a:rPr lang="zh-TW" altLang="zh-TW" sz="2400" b="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本案例為一名工人在鐵皮屋進行除鏽作業，踩穿屋頂之採光罩而墜落致</a:t>
            </a:r>
            <a:r>
              <a:rPr lang="zh-TW" altLang="zh-TW" sz="2400" b="0" kern="100" spc="-51" dirty="0">
                <a:solidFill>
                  <a:schemeClr val="tx1"/>
                </a:solidFill>
                <a:cs typeface="Times New Roman" panose="02020603050405020304" pitchFamily="18" charset="0"/>
              </a:rPr>
              <a:t>死，且在作業過程中全程未使用安全帽及安全帶，採光罩未裝設安全護網。</a:t>
            </a:r>
            <a:endParaRPr lang="zh-TW" altLang="zh-TW" sz="2400" b="0" kern="1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zh-TW" altLang="zh-TW" sz="2400" b="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基本原因：</a:t>
            </a:r>
          </a:p>
          <a:p>
            <a:pPr algn="just">
              <a:spcAft>
                <a:spcPts val="0"/>
              </a:spcAft>
              <a:defRPr/>
            </a:pPr>
            <a:r>
              <a:rPr lang="zh-TW" altLang="zh-TW" sz="2400" b="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１、未設置勞工安全衛生人員。</a:t>
            </a:r>
          </a:p>
          <a:p>
            <a:pPr algn="just">
              <a:spcAft>
                <a:spcPts val="0"/>
              </a:spcAft>
              <a:defRPr/>
            </a:pPr>
            <a:r>
              <a:rPr lang="zh-TW" altLang="zh-TW" sz="2400" b="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２、未實施自動檢查。</a:t>
            </a:r>
          </a:p>
          <a:p>
            <a:pPr algn="just">
              <a:spcAft>
                <a:spcPts val="0"/>
              </a:spcAft>
              <a:defRPr/>
            </a:pPr>
            <a:r>
              <a:rPr lang="zh-TW" altLang="zh-TW" sz="2400" b="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３、未實施勞工安全衛生教育訓練。</a:t>
            </a:r>
          </a:p>
          <a:p>
            <a:pPr algn="just">
              <a:spcAft>
                <a:spcPts val="0"/>
              </a:spcAft>
              <a:defRPr/>
            </a:pPr>
            <a:r>
              <a:rPr lang="zh-TW" altLang="zh-TW" sz="2400" b="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４、未訂定安全衛生工作守則。</a:t>
            </a:r>
            <a:endParaRPr lang="en-US" altLang="zh-TW" sz="2400" b="0" kern="1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zh-TW" altLang="zh-TW" sz="2400" b="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間接原因：</a:t>
            </a:r>
          </a:p>
          <a:p>
            <a:pPr algn="just">
              <a:spcAft>
                <a:spcPts val="0"/>
              </a:spcAft>
              <a:defRPr/>
            </a:pPr>
            <a:r>
              <a:rPr lang="en-US" altLang="zh-TW" sz="2400" b="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1.</a:t>
            </a:r>
            <a:r>
              <a:rPr lang="zh-TW" altLang="zh-TW" sz="2400" b="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於使用塑膠材料（採光罩）構築之屋頂上從事作業時，未於屋架上設置適當強度，且寬度在三十公分以上之踏板或裝設安全護網。</a:t>
            </a:r>
          </a:p>
          <a:p>
            <a:pPr algn="just">
              <a:defRPr/>
            </a:pPr>
            <a:r>
              <a:rPr lang="en-US" altLang="zh-TW" sz="2400" b="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2.</a:t>
            </a:r>
            <a:r>
              <a:rPr lang="zh-TW" altLang="zh-TW" sz="2400" b="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對於在高度</a:t>
            </a:r>
            <a:r>
              <a:rPr lang="en-US" altLang="zh-TW" sz="2400" b="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zh-TW" altLang="zh-TW" sz="2400" b="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公尺以上之高處作業，未使勞工確實使用安全帶、安全帽及其他必要之防護具。</a:t>
            </a:r>
            <a:endParaRPr lang="en-US" altLang="zh-TW" sz="2400" b="0" kern="1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zh-TW" altLang="zh-TW" sz="2400" b="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直接原因：</a:t>
            </a:r>
          </a:p>
          <a:p>
            <a:pPr algn="just">
              <a:spcAft>
                <a:spcPts val="0"/>
              </a:spcAft>
              <a:defRPr/>
            </a:pPr>
            <a:r>
              <a:rPr lang="zh-TW" altLang="zh-TW" sz="2400" b="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自距地面</a:t>
            </a:r>
            <a:r>
              <a:rPr lang="en-US" altLang="zh-TW" sz="2400" b="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3.65</a:t>
            </a:r>
            <a:r>
              <a:rPr lang="zh-TW" altLang="zh-TW" sz="2400" b="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公尺高之屋頂墜落至地面導致傷重死亡。</a:t>
            </a:r>
          </a:p>
        </p:txBody>
      </p:sp>
      <p:sp>
        <p:nvSpPr>
          <p:cNvPr id="4167" name="文字方塊 50">
            <a:extLst>
              <a:ext uri="{FF2B5EF4-FFF2-40B4-BE49-F238E27FC236}">
                <a16:creationId xmlns:a16="http://schemas.microsoft.com/office/drawing/2014/main" id="{A0008597-3234-4338-9777-9CA110249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0549" y="26656091"/>
            <a:ext cx="9850991" cy="3187365"/>
          </a:xfrm>
          <a:prstGeom prst="rect">
            <a:avLst/>
          </a:prstGeom>
          <a:noFill/>
          <a:ln w="76200">
            <a:solidFill>
              <a:srgbClr val="808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664" tIns="46332" rIns="92664" bIns="46332">
            <a:spAutoFit/>
          </a:bodyPr>
          <a:lstStyle>
            <a:lvl1pPr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just"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zh-TW" altLang="en-US" sz="2400" b="0">
                <a:solidFill>
                  <a:schemeClr val="tx1"/>
                </a:solidFill>
              </a:rPr>
              <a:t>　　依據其災害發生的「基本原因、間接原因、災害類型、工程類別」等災害結果建立知識庫及研究分析，分析過去</a:t>
            </a:r>
            <a:r>
              <a:rPr lang="en-US" altLang="zh-TW" sz="2400" b="0">
                <a:solidFill>
                  <a:schemeClr val="tx1"/>
                </a:solidFill>
              </a:rPr>
              <a:t>5</a:t>
            </a:r>
            <a:r>
              <a:rPr lang="zh-TW" altLang="en-US" sz="2400" b="0">
                <a:solidFill>
                  <a:schemeClr val="tx1"/>
                </a:solidFill>
              </a:rPr>
              <a:t>年重大職災案例資料的結果，並分別依行業別，災害類型，媒介物等</a:t>
            </a:r>
            <a:r>
              <a:rPr lang="en-US" altLang="zh-TW" sz="2400" b="0">
                <a:solidFill>
                  <a:schemeClr val="tx1"/>
                </a:solidFill>
              </a:rPr>
              <a:t>3</a:t>
            </a:r>
            <a:r>
              <a:rPr lang="zh-TW" altLang="en-US" sz="2400" b="0">
                <a:solidFill>
                  <a:schemeClr val="tx1"/>
                </a:solidFill>
              </a:rPr>
              <a:t>種屬性，將職災死亡情形最嚴重的前</a:t>
            </a:r>
            <a:r>
              <a:rPr lang="en-US" altLang="zh-TW" sz="2400" b="0">
                <a:solidFill>
                  <a:schemeClr val="tx1"/>
                </a:solidFill>
              </a:rPr>
              <a:t>3</a:t>
            </a:r>
            <a:r>
              <a:rPr lang="zh-TW" altLang="en-US" sz="2400" b="0">
                <a:solidFill>
                  <a:schemeClr val="tx1"/>
                </a:solidFill>
              </a:rPr>
              <a:t>種行業。同時，依年度進程來呈現這三種屬性的重大職災案例的死亡情形，並將其依死亡人數呈上升趨勢，持平趨勢，或下降趨勢</a:t>
            </a:r>
            <a:r>
              <a:rPr lang="en-US" altLang="zh-TW" sz="2400" b="0">
                <a:solidFill>
                  <a:schemeClr val="tx1"/>
                </a:solidFill>
              </a:rPr>
              <a:t>3</a:t>
            </a:r>
            <a:r>
              <a:rPr lang="zh-TW" altLang="en-US" sz="2400" b="0">
                <a:solidFill>
                  <a:schemeClr val="tx1"/>
                </a:solidFill>
              </a:rPr>
              <a:t>種趨勢類型來分別呈現。因此研究期間雖短促，但透過諮詢學業界先進，討論執行過程與研究結果多給建議。先進們也期許本研究在未來可以有更充裕的研究期程，以利進行更廣泛而深入的研究。</a:t>
            </a:r>
          </a:p>
        </p:txBody>
      </p:sp>
      <p:sp>
        <p:nvSpPr>
          <p:cNvPr id="187" name="文字方塊 46">
            <a:extLst>
              <a:ext uri="{FF2B5EF4-FFF2-40B4-BE49-F238E27FC236}">
                <a16:creationId xmlns:a16="http://schemas.microsoft.com/office/drawing/2014/main" id="{77C4B996-7ACC-43A7-AF07-E93C5F100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5469" y="23389358"/>
            <a:ext cx="9771624" cy="2338142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664" tIns="46332" rIns="92664" bIns="46332">
            <a:spAutoFit/>
          </a:bodyPr>
          <a:lstStyle>
            <a:lvl1pPr eaLnBrk="0" hangingPunct="0">
              <a:defRPr kumimoji="1" sz="10300" b="1">
                <a:solidFill>
                  <a:srgbClr val="FF0000"/>
                </a:solidFill>
                <a:latin typeface="標楷體" panose="03000509000000000000" pitchFamily="65" charset="-12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0300" b="1">
                <a:solidFill>
                  <a:srgbClr val="FF0000"/>
                </a:solidFill>
                <a:latin typeface="標楷體" panose="03000509000000000000" pitchFamily="65" charset="-12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0300" b="1">
                <a:solidFill>
                  <a:srgbClr val="FF0000"/>
                </a:solidFill>
                <a:latin typeface="標楷體" panose="03000509000000000000" pitchFamily="65" charset="-12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0300" b="1">
                <a:solidFill>
                  <a:srgbClr val="FF0000"/>
                </a:solidFill>
                <a:latin typeface="標楷體" panose="03000509000000000000" pitchFamily="65" charset="-12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0300" b="1">
                <a:solidFill>
                  <a:srgbClr val="FF0000"/>
                </a:solidFill>
                <a:latin typeface="標楷體" panose="03000509000000000000" pitchFamily="65" charset="-12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300" b="1">
                <a:solidFill>
                  <a:srgbClr val="FF0000"/>
                </a:solidFill>
                <a:latin typeface="標楷體" panose="03000509000000000000" pitchFamily="65" charset="-12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300" b="1">
                <a:solidFill>
                  <a:srgbClr val="FF0000"/>
                </a:solidFill>
                <a:latin typeface="標楷體" panose="03000509000000000000" pitchFamily="65" charset="-12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300" b="1">
                <a:solidFill>
                  <a:srgbClr val="FF0000"/>
                </a:solidFill>
                <a:latin typeface="標楷體" panose="03000509000000000000" pitchFamily="65" charset="-12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300" b="1">
                <a:solidFill>
                  <a:srgbClr val="FF0000"/>
                </a:solidFill>
                <a:latin typeface="標楷體" panose="03000509000000000000" pitchFamily="65" charset="-12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  <a:defRPr/>
            </a:pPr>
            <a:r>
              <a:rPr lang="zh-TW" altLang="en-US" sz="600" dirty="0">
                <a:solidFill>
                  <a:schemeClr val="tx1"/>
                </a:solidFill>
                <a:ea typeface="標楷體" panose="03000509000000000000" pitchFamily="65" charset="-120"/>
              </a:rPr>
              <a:t>   </a:t>
            </a:r>
            <a:endParaRPr lang="en-US" altLang="zh-TW" sz="2800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  <a:defRPr/>
            </a:pPr>
            <a:endParaRPr lang="en-US" altLang="zh-TW" sz="2800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  <a:defRPr/>
            </a:pPr>
            <a:endParaRPr lang="en-US" altLang="zh-TW" sz="2800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  <a:defRPr/>
            </a:pPr>
            <a:endParaRPr lang="en-US" altLang="zh-TW" sz="340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188" name="矩形 187">
            <a:extLst>
              <a:ext uri="{FF2B5EF4-FFF2-40B4-BE49-F238E27FC236}">
                <a16:creationId xmlns:a16="http://schemas.microsoft.com/office/drawing/2014/main" id="{D1CC4512-9104-4BAD-B724-0F4F8508CC7E}"/>
              </a:ext>
            </a:extLst>
          </p:cNvPr>
          <p:cNvSpPr/>
          <p:nvPr/>
        </p:nvSpPr>
        <p:spPr bwMode="auto">
          <a:xfrm>
            <a:off x="14363836" y="22855249"/>
            <a:ext cx="6531327" cy="544946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98000">
                <a:srgbClr val="92D050">
                  <a:tint val="44500"/>
                  <a:satMod val="160000"/>
                </a:srgbClr>
              </a:gs>
              <a:gs pos="43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lIns="59417" tIns="29708" rIns="59417" bIns="29708"/>
          <a:lstStyle/>
          <a:p>
            <a:pPr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  <a:defRPr/>
            </a:pPr>
            <a:endParaRPr lang="zh-TW" altLang="en-US" sz="5000"/>
          </a:p>
        </p:txBody>
      </p:sp>
      <p:sp>
        <p:nvSpPr>
          <p:cNvPr id="192" name="矩形 191">
            <a:extLst>
              <a:ext uri="{FF2B5EF4-FFF2-40B4-BE49-F238E27FC236}">
                <a16:creationId xmlns:a16="http://schemas.microsoft.com/office/drawing/2014/main" id="{5B0B4C2F-6AF2-4093-B196-527FF82D3BFD}"/>
              </a:ext>
            </a:extLst>
          </p:cNvPr>
          <p:cNvSpPr/>
          <p:nvPr/>
        </p:nvSpPr>
        <p:spPr bwMode="auto">
          <a:xfrm>
            <a:off x="14450348" y="26184247"/>
            <a:ext cx="6444814" cy="54494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39000">
                <a:srgbClr val="92D050">
                  <a:tint val="44500"/>
                  <a:satMod val="160000"/>
                </a:srgbClr>
              </a:gs>
              <a:gs pos="0">
                <a:schemeClr val="accent4">
                  <a:lumMod val="65000"/>
                  <a:lumOff val="35000"/>
                  <a:alpha val="3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lIns="59417" tIns="29708" rIns="59417" bIns="29708"/>
          <a:lstStyle/>
          <a:p>
            <a:pPr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  <a:defRPr/>
            </a:pPr>
            <a:endParaRPr lang="zh-TW" altLang="en-US" sz="5000" dirty="0"/>
          </a:p>
        </p:txBody>
      </p:sp>
      <p:sp>
        <p:nvSpPr>
          <p:cNvPr id="4175" name="矩形 7">
            <a:extLst>
              <a:ext uri="{FF2B5EF4-FFF2-40B4-BE49-F238E27FC236}">
                <a16:creationId xmlns:a16="http://schemas.microsoft.com/office/drawing/2014/main" id="{D294DFAE-45E8-462C-9EDF-D8E428638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23565" y="23381421"/>
            <a:ext cx="9738290" cy="231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64" tIns="46332" rIns="92664" bIns="46332">
            <a:spAutoFit/>
          </a:bodyPr>
          <a:lstStyle>
            <a:lvl1pPr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r>
              <a:rPr lang="zh-TW" altLang="en-US" sz="2400" b="0">
                <a:solidFill>
                  <a:schemeClr val="tx1"/>
                </a:solidFill>
              </a:rPr>
              <a:t>　　提出</a:t>
            </a:r>
            <a:r>
              <a:rPr lang="zh-TW" altLang="zh-TW" sz="2400" b="0">
                <a:solidFill>
                  <a:schemeClr val="tx1"/>
                </a:solidFill>
              </a:rPr>
              <a:t>問卷方式調查實際營造廠的狀況，將結果與研究進行比對，找出最有可能即符合經濟性的辦法來解決職災問題。</a:t>
            </a:r>
            <a:r>
              <a:rPr lang="zh-TW" altLang="en-US" sz="2400" b="0">
                <a:solidFill>
                  <a:schemeClr val="tx1"/>
                </a:solidFill>
              </a:rPr>
              <a:t>針對國內外</a:t>
            </a:r>
            <a:r>
              <a:rPr lang="en-US" altLang="zh-TW" sz="2400" b="0">
                <a:solidFill>
                  <a:schemeClr val="tx1"/>
                </a:solidFill>
              </a:rPr>
              <a:t>50</a:t>
            </a:r>
            <a:r>
              <a:rPr lang="zh-TW" altLang="en-US" sz="2400" b="0">
                <a:solidFill>
                  <a:schemeClr val="tx1"/>
                </a:solidFill>
              </a:rPr>
              <a:t>位勞工，實施營造業安全衛生管理瞭解程度之</a:t>
            </a:r>
            <a:r>
              <a:rPr lang="en-US" altLang="zh-TW" sz="2400" b="0">
                <a:solidFill>
                  <a:schemeClr val="tx1"/>
                </a:solidFill>
              </a:rPr>
              <a:t>10</a:t>
            </a:r>
            <a:r>
              <a:rPr lang="zh-TW" altLang="en-US" sz="2400" b="0">
                <a:solidFill>
                  <a:schemeClr val="tx1"/>
                </a:solidFill>
              </a:rPr>
              <a:t>項問卷，主要是以調查方式來設計檢核點。此設計有一種好處，就是使用者在查核該檢核點時如果空白時候或無效問卷，代表使用者目前檢查的人員或作業環境存在有不良因素。</a:t>
            </a:r>
          </a:p>
        </p:txBody>
      </p:sp>
      <p:grpSp>
        <p:nvGrpSpPr>
          <p:cNvPr id="88" name="Group 1637">
            <a:extLst>
              <a:ext uri="{FF2B5EF4-FFF2-40B4-BE49-F238E27FC236}">
                <a16:creationId xmlns:a16="http://schemas.microsoft.com/office/drawing/2014/main" id="{49B204C0-DFC8-4E1A-89A8-398BEB070BBD}"/>
              </a:ext>
            </a:extLst>
          </p:cNvPr>
          <p:cNvGrpSpPr>
            <a:grpSpLocks/>
          </p:cNvGrpSpPr>
          <p:nvPr/>
        </p:nvGrpSpPr>
        <p:grpSpPr bwMode="auto">
          <a:xfrm>
            <a:off x="514211" y="13069080"/>
            <a:ext cx="9481696" cy="734077"/>
            <a:chOff x="327" y="2277"/>
            <a:chExt cx="5823" cy="47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89" name="AutoShape 1481">
              <a:extLst>
                <a:ext uri="{FF2B5EF4-FFF2-40B4-BE49-F238E27FC236}">
                  <a16:creationId xmlns:a16="http://schemas.microsoft.com/office/drawing/2014/main" id="{C7CC4CE8-0E46-47F8-87E0-055444295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" y="2492"/>
              <a:ext cx="250" cy="255"/>
            </a:xfrm>
            <a:prstGeom prst="flowChartConnector">
              <a:avLst/>
            </a:prstGeom>
            <a:solidFill>
              <a:srgbClr val="92D050"/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pPr>
                <a:lnSpc>
                  <a:spcPct val="105000"/>
                </a:lnSpc>
                <a:spcBef>
                  <a:spcPct val="50000"/>
                </a:spcBef>
                <a:buClr>
                  <a:srgbClr val="FF3300"/>
                </a:buClr>
                <a:buFont typeface="Wingdings" pitchFamily="2" charset="2"/>
                <a:buNone/>
                <a:defRPr/>
              </a:pPr>
              <a:endParaRPr lang="zh-TW" altLang="en-US" sz="5000"/>
            </a:p>
          </p:txBody>
        </p:sp>
        <p:sp>
          <p:nvSpPr>
            <p:cNvPr id="90" name="Rectangle 1482">
              <a:extLst>
                <a:ext uri="{FF2B5EF4-FFF2-40B4-BE49-F238E27FC236}">
                  <a16:creationId xmlns:a16="http://schemas.microsoft.com/office/drawing/2014/main" id="{6293B242-3668-4604-8FE8-BDFDE52CE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" y="2277"/>
              <a:ext cx="5571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3600" dirty="0">
                  <a:solidFill>
                    <a:schemeClr val="tx1"/>
                  </a:solidFill>
                </a:rPr>
                <a:t>主：核心能力</a:t>
              </a:r>
              <a:r>
                <a:rPr lang="en-US" altLang="zh-TW" sz="3600" dirty="0">
                  <a:solidFill>
                    <a:schemeClr val="tx1"/>
                  </a:solidFill>
                </a:rPr>
                <a:t>(</a:t>
              </a:r>
              <a:r>
                <a:rPr lang="zh-TW" altLang="en-US" sz="3600" dirty="0">
                  <a:solidFill>
                    <a:schemeClr val="tx1"/>
                  </a:solidFill>
                </a:rPr>
                <a:t>二</a:t>
              </a:r>
              <a:r>
                <a:rPr lang="en-US" altLang="zh-TW" sz="3600" dirty="0">
                  <a:solidFill>
                    <a:schemeClr val="tx1"/>
                  </a:solidFill>
                </a:rPr>
                <a:t>)</a:t>
              </a:r>
              <a:r>
                <a:rPr lang="en-US" altLang="zh-TW" sz="2700" dirty="0">
                  <a:solidFill>
                    <a:schemeClr val="tx1"/>
                  </a:solidFill>
                </a:rPr>
                <a:t>[</a:t>
              </a:r>
              <a:r>
                <a:rPr lang="zh-TW" altLang="en-US" sz="2700" dirty="0">
                  <a:solidFill>
                    <a:schemeClr val="tx1"/>
                  </a:solidFill>
                </a:rPr>
                <a:t>對應課程：工廠實習、材料試驗</a:t>
              </a:r>
              <a:r>
                <a:rPr lang="en-US" altLang="zh-TW" sz="2700" dirty="0">
                  <a:solidFill>
                    <a:schemeClr val="tx1"/>
                  </a:solidFill>
                </a:rPr>
                <a:t>]</a:t>
              </a:r>
            </a:p>
          </p:txBody>
        </p:sp>
      </p:grpSp>
      <p:sp>
        <p:nvSpPr>
          <p:cNvPr id="92" name="矩形 91">
            <a:extLst>
              <a:ext uri="{FF2B5EF4-FFF2-40B4-BE49-F238E27FC236}">
                <a16:creationId xmlns:a16="http://schemas.microsoft.com/office/drawing/2014/main" id="{1A731AB8-51DF-4F92-A353-CE00BC571A9F}"/>
              </a:ext>
            </a:extLst>
          </p:cNvPr>
          <p:cNvSpPr/>
          <p:nvPr/>
        </p:nvSpPr>
        <p:spPr bwMode="auto">
          <a:xfrm>
            <a:off x="6093309" y="13691098"/>
            <a:ext cx="4352999" cy="452377"/>
          </a:xfrm>
          <a:prstGeom prst="rect">
            <a:avLst/>
          </a:prstGeom>
          <a:gradFill flip="none" rotWithShape="1">
            <a:gsLst>
              <a:gs pos="0">
                <a:srgbClr val="FFCCFF">
                  <a:shade val="30000"/>
                  <a:satMod val="115000"/>
                  <a:alpha val="3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lin ang="0" scaled="1"/>
            <a:tileRect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lIns="59417" tIns="29708" rIns="59417" bIns="29708"/>
          <a:lstStyle/>
          <a:p>
            <a:pPr>
              <a:lnSpc>
                <a:spcPct val="10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  <a:defRPr/>
            </a:pPr>
            <a:endParaRPr lang="zh-TW" altLang="en-US" sz="5000"/>
          </a:p>
        </p:txBody>
      </p:sp>
      <p:sp>
        <p:nvSpPr>
          <p:cNvPr id="91" name="Rectangle 1482">
            <a:extLst>
              <a:ext uri="{FF2B5EF4-FFF2-40B4-BE49-F238E27FC236}">
                <a16:creationId xmlns:a16="http://schemas.microsoft.com/office/drawing/2014/main" id="{F117DE65-EF0E-4A47-8A55-19AC01690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333" y="13500379"/>
            <a:ext cx="10483748" cy="64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>
            <a:bevelT w="190500" h="38100"/>
          </a:sp3d>
        </p:spPr>
        <p:txBody>
          <a:bodyPr wrap="none" lIns="92664" tIns="46332" rIns="92664" bIns="46332">
            <a:spAutoFit/>
          </a:bodyPr>
          <a:lstStyle/>
          <a:p>
            <a:pPr>
              <a:defRPr/>
            </a:pPr>
            <a:r>
              <a:rPr lang="zh-TW" altLang="en-US" sz="2500" dirty="0"/>
              <a:t>輔：核心能力</a:t>
            </a:r>
            <a:r>
              <a:rPr lang="en-US" altLang="zh-TW" sz="2500" dirty="0"/>
              <a:t>(</a:t>
            </a:r>
            <a:r>
              <a:rPr lang="zh-TW" altLang="en-US" sz="2500" dirty="0"/>
              <a:t>六</a:t>
            </a:r>
            <a:r>
              <a:rPr lang="en-US" altLang="zh-TW" sz="2500" dirty="0"/>
              <a:t>)                 </a:t>
            </a:r>
            <a:r>
              <a:rPr lang="zh-TW" altLang="en-US" sz="1700" dirty="0">
                <a:solidFill>
                  <a:schemeClr val="tx1"/>
                </a:solidFill>
              </a:rPr>
              <a:t>具有規劃執行實驗與分析數據之基礎能力</a:t>
            </a:r>
            <a:r>
              <a:rPr lang="zh-TW" altLang="en-US" sz="3600" dirty="0">
                <a:solidFill>
                  <a:schemeClr val="tx1"/>
                </a:solidFill>
              </a:rPr>
              <a:t>　　</a:t>
            </a:r>
            <a:endParaRPr lang="en-US" altLang="zh-TW" sz="1700" dirty="0">
              <a:solidFill>
                <a:schemeClr val="tx1"/>
              </a:solidFill>
            </a:endParaRPr>
          </a:p>
        </p:txBody>
      </p:sp>
      <p:grpSp>
        <p:nvGrpSpPr>
          <p:cNvPr id="93" name="Group 1637">
            <a:extLst>
              <a:ext uri="{FF2B5EF4-FFF2-40B4-BE49-F238E27FC236}">
                <a16:creationId xmlns:a16="http://schemas.microsoft.com/office/drawing/2014/main" id="{619AEF00-F1DC-4665-BBED-EEA293333D75}"/>
              </a:ext>
            </a:extLst>
          </p:cNvPr>
          <p:cNvGrpSpPr>
            <a:grpSpLocks/>
          </p:cNvGrpSpPr>
          <p:nvPr/>
        </p:nvGrpSpPr>
        <p:grpSpPr bwMode="auto">
          <a:xfrm>
            <a:off x="501633" y="18426892"/>
            <a:ext cx="9711294" cy="734077"/>
            <a:chOff x="327" y="2277"/>
            <a:chExt cx="5964" cy="47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94" name="AutoShape 1481">
              <a:extLst>
                <a:ext uri="{FF2B5EF4-FFF2-40B4-BE49-F238E27FC236}">
                  <a16:creationId xmlns:a16="http://schemas.microsoft.com/office/drawing/2014/main" id="{963BF047-8D1E-4A87-A850-E7552186D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" y="2492"/>
              <a:ext cx="250" cy="255"/>
            </a:xfrm>
            <a:prstGeom prst="flowChartConnector">
              <a:avLst/>
            </a:prstGeom>
            <a:solidFill>
              <a:srgbClr val="92D050"/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pPr>
                <a:lnSpc>
                  <a:spcPct val="105000"/>
                </a:lnSpc>
                <a:spcBef>
                  <a:spcPct val="50000"/>
                </a:spcBef>
                <a:buClr>
                  <a:srgbClr val="FF3300"/>
                </a:buClr>
                <a:buFont typeface="Wingdings" pitchFamily="2" charset="2"/>
                <a:buNone/>
                <a:defRPr/>
              </a:pPr>
              <a:endParaRPr lang="zh-TW" altLang="en-US" sz="5000"/>
            </a:p>
          </p:txBody>
        </p:sp>
        <p:sp>
          <p:nvSpPr>
            <p:cNvPr id="96" name="Rectangle 1482">
              <a:extLst>
                <a:ext uri="{FF2B5EF4-FFF2-40B4-BE49-F238E27FC236}">
                  <a16:creationId xmlns:a16="http://schemas.microsoft.com/office/drawing/2014/main" id="{F6556126-C606-4823-9C63-1CBD5284F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" y="2277"/>
              <a:ext cx="5712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3600" dirty="0">
                  <a:solidFill>
                    <a:schemeClr val="tx1"/>
                  </a:solidFill>
                </a:rPr>
                <a:t> 主：核心能力</a:t>
              </a:r>
              <a:r>
                <a:rPr lang="en-US" altLang="zh-TW" sz="3600" dirty="0">
                  <a:solidFill>
                    <a:schemeClr val="tx1"/>
                  </a:solidFill>
                </a:rPr>
                <a:t>(</a:t>
              </a:r>
              <a:r>
                <a:rPr lang="zh-TW" altLang="en-US" sz="3600" dirty="0">
                  <a:solidFill>
                    <a:schemeClr val="tx1"/>
                  </a:solidFill>
                </a:rPr>
                <a:t>三</a:t>
              </a:r>
              <a:r>
                <a:rPr lang="en-US" altLang="zh-TW" sz="3600" dirty="0">
                  <a:solidFill>
                    <a:schemeClr val="tx1"/>
                  </a:solidFill>
                </a:rPr>
                <a:t>)</a:t>
              </a:r>
              <a:r>
                <a:rPr lang="en-US" altLang="zh-TW" sz="2700" dirty="0">
                  <a:solidFill>
                    <a:schemeClr val="tx1"/>
                  </a:solidFill>
                </a:rPr>
                <a:t>[</a:t>
              </a:r>
              <a:r>
                <a:rPr lang="zh-TW" altLang="en-US" sz="2700" dirty="0">
                  <a:solidFill>
                    <a:schemeClr val="tx1"/>
                  </a:solidFill>
                </a:rPr>
                <a:t>對應課程：工程力學、環境工程</a:t>
              </a:r>
              <a:r>
                <a:rPr lang="en-US" altLang="zh-TW" sz="2700" dirty="0">
                  <a:solidFill>
                    <a:schemeClr val="tx1"/>
                  </a:solidFill>
                </a:rPr>
                <a:t>]</a:t>
              </a:r>
            </a:p>
          </p:txBody>
        </p:sp>
      </p:grpSp>
      <p:sp>
        <p:nvSpPr>
          <p:cNvPr id="97" name="Rectangle 1482">
            <a:extLst>
              <a:ext uri="{FF2B5EF4-FFF2-40B4-BE49-F238E27FC236}">
                <a16:creationId xmlns:a16="http://schemas.microsoft.com/office/drawing/2014/main" id="{FDB88B9F-6A76-435A-82FA-01A670733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458" y="18858190"/>
            <a:ext cx="10113353" cy="64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>
            <a:bevelT w="190500" h="38100"/>
          </a:sp3d>
        </p:spPr>
        <p:txBody>
          <a:bodyPr lIns="92664" tIns="46332" rIns="92664" bIns="46332">
            <a:spAutoFit/>
          </a:bodyPr>
          <a:lstStyle/>
          <a:p>
            <a:pPr>
              <a:defRPr/>
            </a:pPr>
            <a:r>
              <a:rPr lang="zh-TW" altLang="en-US" sz="3600" dirty="0">
                <a:solidFill>
                  <a:schemeClr val="tx1"/>
                </a:solidFill>
              </a:rPr>
              <a:t> </a:t>
            </a:r>
            <a:r>
              <a:rPr lang="zh-TW" altLang="en-US" sz="2500" dirty="0"/>
              <a:t>輔：核心能力</a:t>
            </a:r>
            <a:r>
              <a:rPr lang="en-US" altLang="zh-TW" sz="2500" dirty="0"/>
              <a:t>(</a:t>
            </a:r>
            <a:r>
              <a:rPr lang="zh-TW" altLang="en-US" sz="2500" dirty="0"/>
              <a:t>六</a:t>
            </a:r>
            <a:r>
              <a:rPr lang="en-US" altLang="zh-TW" sz="2500" dirty="0"/>
              <a:t>)       </a:t>
            </a:r>
            <a:r>
              <a:rPr lang="zh-TW" altLang="en-US" sz="1700" dirty="0">
                <a:solidFill>
                  <a:schemeClr val="tx1"/>
                </a:solidFill>
              </a:rPr>
              <a:t>具備土木工程設計專業技能及現代化科技應用於工程實務之能力</a:t>
            </a:r>
            <a:endParaRPr lang="en-US" altLang="zh-TW" sz="1700" dirty="0">
              <a:solidFill>
                <a:schemeClr val="tx1"/>
              </a:solidFill>
            </a:endParaRPr>
          </a:p>
        </p:txBody>
      </p:sp>
      <p:grpSp>
        <p:nvGrpSpPr>
          <p:cNvPr id="98" name="Group 1637">
            <a:extLst>
              <a:ext uri="{FF2B5EF4-FFF2-40B4-BE49-F238E27FC236}">
                <a16:creationId xmlns:a16="http://schemas.microsoft.com/office/drawing/2014/main" id="{9A605793-3350-4856-A1DB-612B6122F255}"/>
              </a:ext>
            </a:extLst>
          </p:cNvPr>
          <p:cNvGrpSpPr>
            <a:grpSpLocks/>
          </p:cNvGrpSpPr>
          <p:nvPr/>
        </p:nvGrpSpPr>
        <p:grpSpPr bwMode="auto">
          <a:xfrm>
            <a:off x="526682" y="24256708"/>
            <a:ext cx="10097209" cy="734077"/>
            <a:chOff x="327" y="2277"/>
            <a:chExt cx="6201" cy="47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99" name="AutoShape 1481">
              <a:extLst>
                <a:ext uri="{FF2B5EF4-FFF2-40B4-BE49-F238E27FC236}">
                  <a16:creationId xmlns:a16="http://schemas.microsoft.com/office/drawing/2014/main" id="{A1992CE2-46A0-4C12-930B-ECD58DF0C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" y="2492"/>
              <a:ext cx="250" cy="255"/>
            </a:xfrm>
            <a:prstGeom prst="flowChartConnector">
              <a:avLst/>
            </a:prstGeom>
            <a:solidFill>
              <a:srgbClr val="92D050"/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pPr>
                <a:lnSpc>
                  <a:spcPct val="105000"/>
                </a:lnSpc>
                <a:spcBef>
                  <a:spcPct val="50000"/>
                </a:spcBef>
                <a:buClr>
                  <a:srgbClr val="FF3300"/>
                </a:buClr>
                <a:buFont typeface="Wingdings" pitchFamily="2" charset="2"/>
                <a:buNone/>
                <a:defRPr/>
              </a:pPr>
              <a:endParaRPr lang="zh-TW" altLang="en-US" sz="5000"/>
            </a:p>
          </p:txBody>
        </p:sp>
        <p:sp>
          <p:nvSpPr>
            <p:cNvPr id="100" name="Rectangle 1482">
              <a:extLst>
                <a:ext uri="{FF2B5EF4-FFF2-40B4-BE49-F238E27FC236}">
                  <a16:creationId xmlns:a16="http://schemas.microsoft.com/office/drawing/2014/main" id="{9582A57C-42B4-4D60-8C90-E41399C6B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" y="2277"/>
              <a:ext cx="5949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3600" dirty="0">
                  <a:solidFill>
                    <a:schemeClr val="tx1"/>
                  </a:solidFill>
                </a:rPr>
                <a:t> 主：核心能力</a:t>
              </a:r>
              <a:r>
                <a:rPr lang="en-US" altLang="zh-TW" sz="3600" dirty="0">
                  <a:solidFill>
                    <a:schemeClr val="tx1"/>
                  </a:solidFill>
                </a:rPr>
                <a:t>(</a:t>
              </a:r>
              <a:r>
                <a:rPr lang="zh-TW" altLang="en-US" sz="3600" dirty="0">
                  <a:solidFill>
                    <a:schemeClr val="tx1"/>
                  </a:solidFill>
                </a:rPr>
                <a:t>四</a:t>
              </a:r>
              <a:r>
                <a:rPr lang="en-US" altLang="zh-TW" sz="3600" dirty="0">
                  <a:solidFill>
                    <a:schemeClr val="tx1"/>
                  </a:solidFill>
                </a:rPr>
                <a:t>)</a:t>
              </a:r>
              <a:r>
                <a:rPr lang="en-US" altLang="zh-TW" sz="2700" dirty="0">
                  <a:solidFill>
                    <a:schemeClr val="tx1"/>
                  </a:solidFill>
                </a:rPr>
                <a:t>[</a:t>
              </a:r>
              <a:r>
                <a:rPr lang="zh-TW" altLang="en-US" sz="2600" dirty="0">
                  <a:solidFill>
                    <a:schemeClr val="tx1"/>
                  </a:solidFill>
                </a:rPr>
                <a:t>對應課程：資料庫設計、營建管理</a:t>
              </a:r>
              <a:r>
                <a:rPr lang="en-US" altLang="zh-TW" sz="2700" dirty="0">
                  <a:solidFill>
                    <a:schemeClr val="tx1"/>
                  </a:solidFill>
                </a:rPr>
                <a:t>]</a:t>
              </a:r>
            </a:p>
          </p:txBody>
        </p:sp>
      </p:grpSp>
      <p:sp>
        <p:nvSpPr>
          <p:cNvPr id="101" name="Rectangle 1482">
            <a:extLst>
              <a:ext uri="{FF2B5EF4-FFF2-40B4-BE49-F238E27FC236}">
                <a16:creationId xmlns:a16="http://schemas.microsoft.com/office/drawing/2014/main" id="{78C01461-CA04-4ED5-A1E2-97480EEFE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466" y="24688006"/>
            <a:ext cx="9260766" cy="64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>
            <a:bevelT w="190500" h="38100"/>
          </a:sp3d>
        </p:spPr>
        <p:txBody>
          <a:bodyPr lIns="92664" tIns="46332" rIns="92664" bIns="46332">
            <a:spAutoFit/>
          </a:bodyPr>
          <a:lstStyle/>
          <a:p>
            <a:pPr>
              <a:defRPr/>
            </a:pPr>
            <a:r>
              <a:rPr lang="zh-TW" altLang="en-US" sz="3600" dirty="0">
                <a:solidFill>
                  <a:schemeClr val="tx1"/>
                </a:solidFill>
              </a:rPr>
              <a:t> </a:t>
            </a:r>
            <a:r>
              <a:rPr lang="zh-TW" altLang="en-US" sz="2500" dirty="0"/>
              <a:t>輔：核心能力</a:t>
            </a:r>
            <a:r>
              <a:rPr lang="en-US" altLang="zh-TW" sz="2500" dirty="0"/>
              <a:t>(</a:t>
            </a:r>
            <a:r>
              <a:rPr lang="zh-TW" altLang="en-US" sz="2500" dirty="0"/>
              <a:t>五</a:t>
            </a:r>
            <a:r>
              <a:rPr lang="en-US" altLang="zh-TW" sz="2500" dirty="0"/>
              <a:t>)                 </a:t>
            </a:r>
            <a:r>
              <a:rPr lang="zh-TW" altLang="en-US" sz="2500" dirty="0"/>
              <a:t> </a:t>
            </a:r>
            <a:r>
              <a:rPr lang="zh-TW" altLang="en-US" sz="1700" dirty="0">
                <a:solidFill>
                  <a:schemeClr val="tx1"/>
                </a:solidFill>
              </a:rPr>
              <a:t>具有智慧設計土木工程系統之能力</a:t>
            </a:r>
            <a:endParaRPr lang="en-US" altLang="zh-TW" sz="1700" dirty="0">
              <a:solidFill>
                <a:schemeClr val="tx1"/>
              </a:solidFill>
            </a:endParaRPr>
          </a:p>
        </p:txBody>
      </p:sp>
      <p:grpSp>
        <p:nvGrpSpPr>
          <p:cNvPr id="103" name="Group 1637">
            <a:extLst>
              <a:ext uri="{FF2B5EF4-FFF2-40B4-BE49-F238E27FC236}">
                <a16:creationId xmlns:a16="http://schemas.microsoft.com/office/drawing/2014/main" id="{E0A0A871-4F58-452A-BB82-903F796C1C51}"/>
              </a:ext>
            </a:extLst>
          </p:cNvPr>
          <p:cNvGrpSpPr>
            <a:grpSpLocks/>
          </p:cNvGrpSpPr>
          <p:nvPr/>
        </p:nvGrpSpPr>
        <p:grpSpPr bwMode="auto">
          <a:xfrm>
            <a:off x="10890103" y="4079001"/>
            <a:ext cx="9939258" cy="734077"/>
            <a:chOff x="327" y="2277"/>
            <a:chExt cx="6104" cy="47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04" name="AutoShape 1481">
              <a:extLst>
                <a:ext uri="{FF2B5EF4-FFF2-40B4-BE49-F238E27FC236}">
                  <a16:creationId xmlns:a16="http://schemas.microsoft.com/office/drawing/2014/main" id="{4E6A632E-0368-4B40-B32F-C6394431F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" y="2492"/>
              <a:ext cx="250" cy="255"/>
            </a:xfrm>
            <a:prstGeom prst="flowChartConnector">
              <a:avLst/>
            </a:prstGeom>
            <a:solidFill>
              <a:srgbClr val="92D050"/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pPr>
                <a:lnSpc>
                  <a:spcPct val="105000"/>
                </a:lnSpc>
                <a:spcBef>
                  <a:spcPct val="50000"/>
                </a:spcBef>
                <a:buClr>
                  <a:srgbClr val="FF3300"/>
                </a:buClr>
                <a:buFont typeface="Wingdings" pitchFamily="2" charset="2"/>
                <a:buNone/>
                <a:defRPr/>
              </a:pPr>
              <a:endParaRPr lang="zh-TW" altLang="en-US" sz="5000"/>
            </a:p>
          </p:txBody>
        </p:sp>
        <p:sp>
          <p:nvSpPr>
            <p:cNvPr id="105" name="Rectangle 1482">
              <a:extLst>
                <a:ext uri="{FF2B5EF4-FFF2-40B4-BE49-F238E27FC236}">
                  <a16:creationId xmlns:a16="http://schemas.microsoft.com/office/drawing/2014/main" id="{131D0197-2AE6-4DE1-A7B9-9434E8122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" y="2277"/>
              <a:ext cx="5852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3600" dirty="0">
                  <a:solidFill>
                    <a:schemeClr val="tx1"/>
                  </a:solidFill>
                </a:rPr>
                <a:t> 主：核心能力</a:t>
              </a:r>
              <a:r>
                <a:rPr lang="en-US" altLang="zh-TW" sz="3600" dirty="0">
                  <a:solidFill>
                    <a:schemeClr val="tx1"/>
                  </a:solidFill>
                </a:rPr>
                <a:t>(</a:t>
              </a:r>
              <a:r>
                <a:rPr lang="zh-TW" altLang="en-US" sz="3600" dirty="0">
                  <a:solidFill>
                    <a:schemeClr val="tx1"/>
                  </a:solidFill>
                </a:rPr>
                <a:t>五</a:t>
              </a:r>
              <a:r>
                <a:rPr lang="en-US" altLang="zh-TW" sz="3600" dirty="0">
                  <a:solidFill>
                    <a:schemeClr val="tx1"/>
                  </a:solidFill>
                </a:rPr>
                <a:t>)</a:t>
              </a:r>
              <a:r>
                <a:rPr lang="en-US" altLang="zh-TW" sz="2700" dirty="0">
                  <a:solidFill>
                    <a:schemeClr val="tx1"/>
                  </a:solidFill>
                </a:rPr>
                <a:t>[</a:t>
              </a:r>
              <a:r>
                <a:rPr lang="zh-TW" altLang="en-US" sz="2700" dirty="0">
                  <a:solidFill>
                    <a:schemeClr val="tx1"/>
                  </a:solidFill>
                </a:rPr>
                <a:t>對應課程：營建管理、工程經濟</a:t>
              </a:r>
              <a:r>
                <a:rPr lang="en-US" altLang="zh-TW" sz="2700" dirty="0">
                  <a:solidFill>
                    <a:schemeClr val="tx1"/>
                  </a:solidFill>
                </a:rPr>
                <a:t>]</a:t>
              </a:r>
            </a:p>
          </p:txBody>
        </p:sp>
      </p:grpSp>
      <p:sp>
        <p:nvSpPr>
          <p:cNvPr id="106" name="Rectangle 1482">
            <a:extLst>
              <a:ext uri="{FF2B5EF4-FFF2-40B4-BE49-F238E27FC236}">
                <a16:creationId xmlns:a16="http://schemas.microsoft.com/office/drawing/2014/main" id="{509F6961-09D1-4516-8597-C0A8B6017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49716" y="4510299"/>
            <a:ext cx="9528459" cy="90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>
            <a:bevelT w="190500" h="38100"/>
          </a:sp3d>
        </p:spPr>
        <p:txBody>
          <a:bodyPr wrap="none" lIns="92664" tIns="46332" rIns="92664" bIns="46332">
            <a:spAutoFit/>
          </a:bodyPr>
          <a:lstStyle/>
          <a:p>
            <a:pPr>
              <a:defRPr/>
            </a:pPr>
            <a:r>
              <a:rPr lang="zh-TW" altLang="en-US" sz="3600" dirty="0">
                <a:solidFill>
                  <a:schemeClr val="tx1"/>
                </a:solidFill>
              </a:rPr>
              <a:t> </a:t>
            </a:r>
            <a:r>
              <a:rPr lang="zh-TW" altLang="en-US" sz="2500" dirty="0"/>
              <a:t>輔：核心能力</a:t>
            </a:r>
            <a:r>
              <a:rPr lang="en-US" altLang="zh-TW" sz="2500" dirty="0"/>
              <a:t>(</a:t>
            </a:r>
            <a:r>
              <a:rPr lang="zh-TW" altLang="en-US" sz="2500" dirty="0"/>
              <a:t>一</a:t>
            </a:r>
            <a:r>
              <a:rPr lang="en-US" altLang="zh-TW" sz="2500" dirty="0"/>
              <a:t>)               </a:t>
            </a:r>
            <a:r>
              <a:rPr lang="zh-TW" altLang="en-US" sz="1700" dirty="0">
                <a:solidFill>
                  <a:schemeClr val="tx1"/>
                </a:solidFill>
              </a:rPr>
              <a:t>具備專案管理、溝通整合與團體合作之能力</a:t>
            </a:r>
          </a:p>
          <a:p>
            <a:pPr>
              <a:defRPr/>
            </a:pPr>
            <a:endParaRPr lang="en-US" altLang="zh-TW" sz="1700" dirty="0">
              <a:solidFill>
                <a:schemeClr val="tx1"/>
              </a:solidFill>
            </a:endParaRPr>
          </a:p>
        </p:txBody>
      </p:sp>
      <p:grpSp>
        <p:nvGrpSpPr>
          <p:cNvPr id="110" name="Group 1637">
            <a:extLst>
              <a:ext uri="{FF2B5EF4-FFF2-40B4-BE49-F238E27FC236}">
                <a16:creationId xmlns:a16="http://schemas.microsoft.com/office/drawing/2014/main" id="{B91BAE63-361B-4514-9397-C7AF06CA5EAA}"/>
              </a:ext>
            </a:extLst>
          </p:cNvPr>
          <p:cNvGrpSpPr>
            <a:grpSpLocks/>
          </p:cNvGrpSpPr>
          <p:nvPr/>
        </p:nvGrpSpPr>
        <p:grpSpPr bwMode="auto">
          <a:xfrm>
            <a:off x="10876733" y="13455437"/>
            <a:ext cx="3645806" cy="646612"/>
            <a:chOff x="327" y="2427"/>
            <a:chExt cx="2239" cy="414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1" name="AutoShape 1481">
              <a:extLst>
                <a:ext uri="{FF2B5EF4-FFF2-40B4-BE49-F238E27FC236}">
                  <a16:creationId xmlns:a16="http://schemas.microsoft.com/office/drawing/2014/main" id="{5D98AB44-70F9-4420-8794-EADEB8015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" y="2492"/>
              <a:ext cx="250" cy="255"/>
            </a:xfrm>
            <a:prstGeom prst="flowChartConnector">
              <a:avLst/>
            </a:prstGeom>
            <a:solidFill>
              <a:srgbClr val="92D050"/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pPr>
                <a:lnSpc>
                  <a:spcPct val="105000"/>
                </a:lnSpc>
                <a:spcBef>
                  <a:spcPct val="50000"/>
                </a:spcBef>
                <a:buClr>
                  <a:srgbClr val="FF3300"/>
                </a:buClr>
                <a:buFont typeface="Wingdings" pitchFamily="2" charset="2"/>
                <a:buNone/>
                <a:defRPr/>
              </a:pPr>
              <a:endParaRPr lang="zh-TW" altLang="en-US" sz="5000"/>
            </a:p>
          </p:txBody>
        </p:sp>
        <p:sp>
          <p:nvSpPr>
            <p:cNvPr id="112" name="Rectangle 1482">
              <a:extLst>
                <a:ext uri="{FF2B5EF4-FFF2-40B4-BE49-F238E27FC236}">
                  <a16:creationId xmlns:a16="http://schemas.microsoft.com/office/drawing/2014/main" id="{F3CA2807-BD21-4F7A-ADFA-F7C4403E7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" y="2427"/>
              <a:ext cx="1956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3600" dirty="0">
                  <a:solidFill>
                    <a:schemeClr val="tx1"/>
                  </a:solidFill>
                </a:rPr>
                <a:t> 核心能力</a:t>
              </a:r>
              <a:r>
                <a:rPr lang="en-US" altLang="zh-TW" sz="3600" dirty="0">
                  <a:solidFill>
                    <a:schemeClr val="tx1"/>
                  </a:solidFill>
                </a:rPr>
                <a:t>(</a:t>
              </a:r>
              <a:r>
                <a:rPr lang="zh-TW" altLang="en-US" sz="3600" dirty="0">
                  <a:solidFill>
                    <a:schemeClr val="tx1"/>
                  </a:solidFill>
                </a:rPr>
                <a:t>六</a:t>
              </a:r>
              <a:r>
                <a:rPr lang="en-US" altLang="zh-TW" sz="3600" dirty="0">
                  <a:solidFill>
                    <a:schemeClr val="tx1"/>
                  </a:solidFill>
                </a:rPr>
                <a:t>)</a:t>
              </a:r>
              <a:endParaRPr lang="en-US" altLang="zh-TW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3" name="Rectangle 1482">
            <a:extLst>
              <a:ext uri="{FF2B5EF4-FFF2-40B4-BE49-F238E27FC236}">
                <a16:creationId xmlns:a16="http://schemas.microsoft.com/office/drawing/2014/main" id="{F106F3D0-2947-4B18-9437-7FD0C5B06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1011" y="13828987"/>
            <a:ext cx="4328864" cy="35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>
            <a:bevelT w="190500" h="38100"/>
          </a:sp3d>
        </p:spPr>
        <p:txBody>
          <a:bodyPr wrap="none" lIns="92664" tIns="46332" rIns="92664" bIns="46332">
            <a:spAutoFit/>
          </a:bodyPr>
          <a:lstStyle/>
          <a:p>
            <a:pPr>
              <a:defRPr/>
            </a:pPr>
            <a:r>
              <a:rPr lang="zh-TW" altLang="en-US" sz="1700" dirty="0">
                <a:solidFill>
                  <a:schemeClr val="tx1"/>
                </a:solidFill>
              </a:rPr>
              <a:t>利用整合資訊、評估與處理工程問題之能力</a:t>
            </a:r>
            <a:endParaRPr lang="en-US" altLang="zh-TW" sz="1700" dirty="0">
              <a:solidFill>
                <a:schemeClr val="tx1"/>
              </a:solidFill>
            </a:endParaRPr>
          </a:p>
        </p:txBody>
      </p:sp>
      <p:grpSp>
        <p:nvGrpSpPr>
          <p:cNvPr id="114" name="Group 1637">
            <a:extLst>
              <a:ext uri="{FF2B5EF4-FFF2-40B4-BE49-F238E27FC236}">
                <a16:creationId xmlns:a16="http://schemas.microsoft.com/office/drawing/2014/main" id="{B411C0FB-DF27-4335-AE60-778593120315}"/>
              </a:ext>
            </a:extLst>
          </p:cNvPr>
          <p:cNvGrpSpPr>
            <a:grpSpLocks/>
          </p:cNvGrpSpPr>
          <p:nvPr/>
        </p:nvGrpSpPr>
        <p:grpSpPr bwMode="auto">
          <a:xfrm>
            <a:off x="10839587" y="22576219"/>
            <a:ext cx="3595329" cy="646612"/>
            <a:chOff x="327" y="2437"/>
            <a:chExt cx="2208" cy="414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5" name="AutoShape 1481">
              <a:extLst>
                <a:ext uri="{FF2B5EF4-FFF2-40B4-BE49-F238E27FC236}">
                  <a16:creationId xmlns:a16="http://schemas.microsoft.com/office/drawing/2014/main" id="{3F76EEAA-CDD9-40BE-8831-484FF556D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" y="2492"/>
              <a:ext cx="250" cy="255"/>
            </a:xfrm>
            <a:prstGeom prst="flowChartConnector">
              <a:avLst/>
            </a:prstGeom>
            <a:solidFill>
              <a:srgbClr val="92D050"/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pPr>
                <a:lnSpc>
                  <a:spcPct val="105000"/>
                </a:lnSpc>
                <a:spcBef>
                  <a:spcPct val="50000"/>
                </a:spcBef>
                <a:buClr>
                  <a:srgbClr val="FF3300"/>
                </a:buClr>
                <a:buFont typeface="Wingdings" pitchFamily="2" charset="2"/>
                <a:buNone/>
                <a:defRPr/>
              </a:pPr>
              <a:endParaRPr lang="zh-TW" altLang="en-US" sz="5000"/>
            </a:p>
          </p:txBody>
        </p:sp>
        <p:sp>
          <p:nvSpPr>
            <p:cNvPr id="116" name="Rectangle 1482">
              <a:extLst>
                <a:ext uri="{FF2B5EF4-FFF2-40B4-BE49-F238E27FC236}">
                  <a16:creationId xmlns:a16="http://schemas.microsoft.com/office/drawing/2014/main" id="{9C31544C-72CA-455B-AFBF-DB8CD3E29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" y="2437"/>
              <a:ext cx="1956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3600" dirty="0">
                  <a:solidFill>
                    <a:schemeClr val="tx1"/>
                  </a:solidFill>
                </a:rPr>
                <a:t> 核心能力</a:t>
              </a:r>
              <a:r>
                <a:rPr lang="en-US" altLang="zh-TW" sz="3600" dirty="0">
                  <a:solidFill>
                    <a:schemeClr val="tx1"/>
                  </a:solidFill>
                </a:rPr>
                <a:t>(</a:t>
              </a:r>
              <a:r>
                <a:rPr lang="zh-TW" altLang="en-US" sz="3600" dirty="0">
                  <a:solidFill>
                    <a:schemeClr val="tx1"/>
                  </a:solidFill>
                </a:rPr>
                <a:t>七</a:t>
              </a:r>
              <a:r>
                <a:rPr lang="en-US" altLang="zh-TW" sz="3600" dirty="0">
                  <a:solidFill>
                    <a:schemeClr val="tx1"/>
                  </a:solidFill>
                </a:rPr>
                <a:t>)</a:t>
              </a:r>
              <a:endParaRPr lang="en-US" altLang="zh-TW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7" name="Rectangle 1482">
            <a:extLst>
              <a:ext uri="{FF2B5EF4-FFF2-40B4-BE49-F238E27FC236}">
                <a16:creationId xmlns:a16="http://schemas.microsoft.com/office/drawing/2014/main" id="{CF01A484-0249-4D25-AE77-CBF453BCA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35836" y="22968192"/>
            <a:ext cx="6508719" cy="35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>
            <a:bevelT w="190500" h="38100"/>
          </a:sp3d>
        </p:spPr>
        <p:txBody>
          <a:bodyPr wrap="none" lIns="92664" tIns="46332" rIns="92664" bIns="46332">
            <a:spAutoFit/>
          </a:bodyPr>
          <a:lstStyle/>
          <a:p>
            <a:pPr>
              <a:defRPr/>
            </a:pPr>
            <a:r>
              <a:rPr lang="zh-TW" altLang="en-US" sz="1700" dirty="0">
                <a:solidFill>
                  <a:schemeClr val="tx1"/>
                </a:solidFill>
              </a:rPr>
              <a:t>培養關懷社會與增進外語能力，瞭解工程科技環境永續發展之能力</a:t>
            </a:r>
            <a:endParaRPr lang="en-US" altLang="zh-TW" sz="1700" dirty="0">
              <a:solidFill>
                <a:schemeClr val="tx1"/>
              </a:solidFill>
            </a:endParaRPr>
          </a:p>
        </p:txBody>
      </p:sp>
      <p:grpSp>
        <p:nvGrpSpPr>
          <p:cNvPr id="118" name="Group 1637">
            <a:extLst>
              <a:ext uri="{FF2B5EF4-FFF2-40B4-BE49-F238E27FC236}">
                <a16:creationId xmlns:a16="http://schemas.microsoft.com/office/drawing/2014/main" id="{6E36EB0D-01A1-4ACE-900C-B40DB68BF160}"/>
              </a:ext>
            </a:extLst>
          </p:cNvPr>
          <p:cNvGrpSpPr>
            <a:grpSpLocks/>
          </p:cNvGrpSpPr>
          <p:nvPr/>
        </p:nvGrpSpPr>
        <p:grpSpPr bwMode="auto">
          <a:xfrm>
            <a:off x="10842681" y="25831833"/>
            <a:ext cx="3595329" cy="646612"/>
            <a:chOff x="327" y="2426"/>
            <a:chExt cx="2208" cy="414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9" name="AutoShape 1481">
              <a:extLst>
                <a:ext uri="{FF2B5EF4-FFF2-40B4-BE49-F238E27FC236}">
                  <a16:creationId xmlns:a16="http://schemas.microsoft.com/office/drawing/2014/main" id="{5C409C7A-DC74-4516-BE96-A3F098402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" y="2492"/>
              <a:ext cx="250" cy="255"/>
            </a:xfrm>
            <a:prstGeom prst="flowChartConnector">
              <a:avLst/>
            </a:prstGeom>
            <a:solidFill>
              <a:srgbClr val="92D050"/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pPr>
                <a:lnSpc>
                  <a:spcPct val="105000"/>
                </a:lnSpc>
                <a:spcBef>
                  <a:spcPct val="50000"/>
                </a:spcBef>
                <a:buClr>
                  <a:srgbClr val="FF3300"/>
                </a:buClr>
                <a:buFont typeface="Wingdings" pitchFamily="2" charset="2"/>
                <a:buNone/>
                <a:defRPr/>
              </a:pPr>
              <a:endParaRPr lang="zh-TW" altLang="en-US" sz="5000"/>
            </a:p>
          </p:txBody>
        </p:sp>
        <p:sp>
          <p:nvSpPr>
            <p:cNvPr id="120" name="Rectangle 1482">
              <a:extLst>
                <a:ext uri="{FF2B5EF4-FFF2-40B4-BE49-F238E27FC236}">
                  <a16:creationId xmlns:a16="http://schemas.microsoft.com/office/drawing/2014/main" id="{587B011E-0AD4-4A97-91E9-F3378AF63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" y="2426"/>
              <a:ext cx="1956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3600" dirty="0">
                  <a:solidFill>
                    <a:schemeClr val="tx1"/>
                  </a:solidFill>
                </a:rPr>
                <a:t> 核心能力</a:t>
              </a:r>
              <a:r>
                <a:rPr lang="en-US" altLang="zh-TW" sz="3600" dirty="0">
                  <a:solidFill>
                    <a:schemeClr val="tx1"/>
                  </a:solidFill>
                </a:rPr>
                <a:t>(</a:t>
              </a:r>
              <a:r>
                <a:rPr lang="zh-TW" altLang="en-US" sz="3600" dirty="0">
                  <a:solidFill>
                    <a:schemeClr val="tx1"/>
                  </a:solidFill>
                </a:rPr>
                <a:t>八</a:t>
              </a:r>
              <a:r>
                <a:rPr lang="en-US" altLang="zh-TW" sz="3600" dirty="0">
                  <a:solidFill>
                    <a:schemeClr val="tx1"/>
                  </a:solidFill>
                </a:rPr>
                <a:t>)</a:t>
              </a:r>
              <a:endParaRPr lang="en-US" altLang="zh-TW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1" name="Rectangle 1482">
            <a:extLst>
              <a:ext uri="{FF2B5EF4-FFF2-40B4-BE49-F238E27FC236}">
                <a16:creationId xmlns:a16="http://schemas.microsoft.com/office/drawing/2014/main" id="{F4F397CC-5D88-4AAA-A176-FC5566211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50347" y="26256585"/>
            <a:ext cx="6537528" cy="35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>
            <a:bevelT w="190500" h="38100"/>
          </a:sp3d>
        </p:spPr>
        <p:txBody>
          <a:bodyPr lIns="92664" tIns="46332" rIns="92664" bIns="46332">
            <a:spAutoFit/>
          </a:bodyPr>
          <a:lstStyle/>
          <a:p>
            <a:pPr>
              <a:defRPr/>
            </a:pPr>
            <a:r>
              <a:rPr lang="zh-TW" altLang="en-US" sz="1700" dirty="0">
                <a:solidFill>
                  <a:schemeClr val="tx1"/>
                </a:solidFill>
              </a:rPr>
              <a:t>具有專業倫理、人文科學及社會責任之多元觀點與工作熱忱之能力</a:t>
            </a:r>
            <a:endParaRPr lang="en-US" altLang="zh-TW" sz="1700" dirty="0">
              <a:solidFill>
                <a:schemeClr val="tx1"/>
              </a:solidFill>
            </a:endParaRPr>
          </a:p>
        </p:txBody>
      </p:sp>
      <p:sp>
        <p:nvSpPr>
          <p:cNvPr id="4207" name="矩形 1">
            <a:extLst>
              <a:ext uri="{FF2B5EF4-FFF2-40B4-BE49-F238E27FC236}">
                <a16:creationId xmlns:a16="http://schemas.microsoft.com/office/drawing/2014/main" id="{52C799BB-080F-4882-9C5F-2E28A82C0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17314" y="13412969"/>
            <a:ext cx="3741345" cy="51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664" tIns="46332" rIns="92664" bIns="46332">
            <a:spAutoFit/>
          </a:bodyPr>
          <a:lstStyle>
            <a:lvl1pPr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r>
              <a:rPr lang="en-US" altLang="zh-TW" sz="2700">
                <a:solidFill>
                  <a:schemeClr val="tx1"/>
                </a:solidFill>
              </a:rPr>
              <a:t>[</a:t>
            </a:r>
            <a:r>
              <a:rPr lang="zh-TW" altLang="en-US" sz="2700">
                <a:solidFill>
                  <a:schemeClr val="tx1"/>
                </a:solidFill>
              </a:rPr>
              <a:t>對應課程：施工安全</a:t>
            </a:r>
            <a:r>
              <a:rPr lang="en-US" altLang="zh-TW" sz="270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4208" name="矩形 106">
            <a:extLst>
              <a:ext uri="{FF2B5EF4-FFF2-40B4-BE49-F238E27FC236}">
                <a16:creationId xmlns:a16="http://schemas.microsoft.com/office/drawing/2014/main" id="{FD3026E7-8523-459B-8007-A18A27085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04614" y="22478229"/>
            <a:ext cx="3741344" cy="50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664" tIns="46332" rIns="92664" bIns="46332">
            <a:spAutoFit/>
          </a:bodyPr>
          <a:lstStyle>
            <a:lvl1pPr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r>
              <a:rPr lang="en-US" altLang="zh-TW" sz="2700">
                <a:solidFill>
                  <a:schemeClr val="tx1"/>
                </a:solidFill>
              </a:rPr>
              <a:t>[</a:t>
            </a:r>
            <a:r>
              <a:rPr lang="zh-TW" altLang="en-US" sz="2700">
                <a:solidFill>
                  <a:schemeClr val="tx1"/>
                </a:solidFill>
              </a:rPr>
              <a:t>對應課程：工程英文</a:t>
            </a:r>
            <a:r>
              <a:rPr lang="en-US" altLang="zh-TW" sz="270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4209" name="矩形 107">
            <a:extLst>
              <a:ext uri="{FF2B5EF4-FFF2-40B4-BE49-F238E27FC236}">
                <a16:creationId xmlns:a16="http://schemas.microsoft.com/office/drawing/2014/main" id="{A3E51809-C4C8-4618-A208-8A78954D8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7946" y="25800518"/>
            <a:ext cx="5188992" cy="493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664" tIns="46332" rIns="92664" bIns="46332">
            <a:spAutoFit/>
          </a:bodyPr>
          <a:lstStyle>
            <a:lvl1pPr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73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r>
              <a:rPr lang="en-US" altLang="zh-TW" sz="2600">
                <a:solidFill>
                  <a:schemeClr val="tx1"/>
                </a:solidFill>
              </a:rPr>
              <a:t>[</a:t>
            </a:r>
            <a:r>
              <a:rPr lang="zh-TW" altLang="en-US" sz="2600">
                <a:solidFill>
                  <a:schemeClr val="tx1"/>
                </a:solidFill>
              </a:rPr>
              <a:t>對應課程：專業倫理、契約管理</a:t>
            </a:r>
            <a:r>
              <a:rPr lang="en-US" altLang="zh-TW" sz="260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107" name="Rectangle 1482">
            <a:extLst>
              <a:ext uri="{FF2B5EF4-FFF2-40B4-BE49-F238E27FC236}">
                <a16:creationId xmlns:a16="http://schemas.microsoft.com/office/drawing/2014/main" id="{9048B5ED-E255-4A28-B839-F0488A811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46" y="4533009"/>
            <a:ext cx="10668908" cy="64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>
            <a:bevelT w="190500" h="38100"/>
          </a:sp3d>
        </p:spPr>
        <p:txBody>
          <a:bodyPr lIns="92664" tIns="46332" rIns="92664" bIns="46332">
            <a:spAutoFit/>
          </a:bodyPr>
          <a:lstStyle/>
          <a:p>
            <a:pPr>
              <a:defRPr/>
            </a:pPr>
            <a:r>
              <a:rPr lang="zh-TW" altLang="en-US" sz="3600" dirty="0">
                <a:solidFill>
                  <a:schemeClr val="tx1"/>
                </a:solidFill>
              </a:rPr>
              <a:t>     </a:t>
            </a:r>
            <a:r>
              <a:rPr lang="zh-TW" altLang="en-US" sz="2500" dirty="0"/>
              <a:t>輔：核心能力</a:t>
            </a:r>
            <a:r>
              <a:rPr lang="en-US" altLang="zh-TW" sz="2500" dirty="0"/>
              <a:t>(</a:t>
            </a:r>
            <a:r>
              <a:rPr lang="zh-TW" altLang="en-US" sz="2500" dirty="0"/>
              <a:t>五</a:t>
            </a:r>
            <a:r>
              <a:rPr lang="en-US" altLang="zh-TW" sz="2500" dirty="0"/>
              <a:t>)</a:t>
            </a:r>
            <a:r>
              <a:rPr lang="zh-TW" altLang="en-US" sz="2500" dirty="0"/>
              <a:t>         </a:t>
            </a:r>
            <a:r>
              <a:rPr lang="zh-TW" altLang="en-US" sz="1700" dirty="0">
                <a:solidFill>
                  <a:schemeClr val="tx1"/>
                </a:solidFill>
              </a:rPr>
              <a:t>具備數學、科學及工程知識並能應用於土木工程之能力</a:t>
            </a:r>
            <a:endParaRPr lang="en-US" altLang="zh-TW" sz="17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CCFF"/>
            </a:gs>
            <a:gs pos="100000">
              <a:srgbClr val="FFCCFF">
                <a:gamma/>
                <a:tint val="11373"/>
                <a:invGamma/>
              </a:srgbClr>
            </a:gs>
          </a:gsLst>
          <a:path path="rect">
            <a:fillToRect r="100000" b="100000"/>
          </a:path>
        </a:gradFill>
        <a:ln w="571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85186" tIns="42593" rIns="85186" bIns="42593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5000"/>
          </a:lnSpc>
          <a:spcBef>
            <a:spcPct val="50000"/>
          </a:spcBef>
          <a:spcAft>
            <a:spcPct val="0"/>
          </a:spcAft>
          <a:buClr>
            <a:srgbClr val="FF3300"/>
          </a:buClr>
          <a:buSzTx/>
          <a:buFont typeface="Wingdings" pitchFamily="2" charset="2"/>
          <a:buNone/>
          <a:tabLst/>
          <a:defRPr kumimoji="1" lang="zh-TW" altLang="en-US" sz="72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標楷體" pitchFamily="65" charset="-12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CCFF"/>
            </a:gs>
            <a:gs pos="100000">
              <a:srgbClr val="FFCCFF">
                <a:gamma/>
                <a:tint val="11373"/>
                <a:invGamma/>
              </a:srgbClr>
            </a:gs>
          </a:gsLst>
          <a:path path="rect">
            <a:fillToRect r="100000" b="100000"/>
          </a:path>
        </a:gradFill>
        <a:ln w="571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85186" tIns="42593" rIns="85186" bIns="42593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5000"/>
          </a:lnSpc>
          <a:spcBef>
            <a:spcPct val="50000"/>
          </a:spcBef>
          <a:spcAft>
            <a:spcPct val="0"/>
          </a:spcAft>
          <a:buClr>
            <a:srgbClr val="FF3300"/>
          </a:buClr>
          <a:buSzTx/>
          <a:buFont typeface="Wingdings" pitchFamily="2" charset="2"/>
          <a:buNone/>
          <a:tabLst/>
          <a:defRPr kumimoji="1" lang="zh-TW" altLang="en-US" sz="72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標楷體" pitchFamily="65" charset="-120"/>
            <a:ea typeface="標楷體" pitchFamily="65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2411</TotalTime>
  <Words>1398</Words>
  <Application>Microsoft Office PowerPoint</Application>
  <PresentationFormat>自訂</PresentationFormat>
  <Paragraphs>121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標楷體</vt:lpstr>
      <vt:lpstr>Times New Roman</vt:lpstr>
      <vt:lpstr>Wingdings</vt:lpstr>
      <vt:lpstr>預設簡報設計</vt:lpstr>
      <vt:lpstr>PowerPoint 簡報</vt:lpstr>
    </vt:vector>
  </TitlesOfParts>
  <Company>windows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206</cp:revision>
  <cp:lastPrinted>2015-09-16T08:26:08Z</cp:lastPrinted>
  <dcterms:created xsi:type="dcterms:W3CDTF">2003-06-05T04:07:26Z</dcterms:created>
  <dcterms:modified xsi:type="dcterms:W3CDTF">2021-08-11T05:06:08Z</dcterms:modified>
</cp:coreProperties>
</file>